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1" r:id="rId4"/>
    <p:sldId id="297" r:id="rId5"/>
    <p:sldId id="300" r:id="rId6"/>
    <p:sldId id="299" r:id="rId7"/>
    <p:sldId id="298" r:id="rId8"/>
    <p:sldId id="301" r:id="rId9"/>
    <p:sldId id="302" r:id="rId10"/>
    <p:sldId id="305" r:id="rId11"/>
    <p:sldId id="306" r:id="rId12"/>
    <p:sldId id="313" r:id="rId13"/>
    <p:sldId id="307" r:id="rId14"/>
    <p:sldId id="304" r:id="rId15"/>
    <p:sldId id="308" r:id="rId16"/>
    <p:sldId id="280" r:id="rId17"/>
    <p:sldId id="296" r:id="rId18"/>
    <p:sldId id="303" r:id="rId19"/>
    <p:sldId id="309" r:id="rId20"/>
    <p:sldId id="312" r:id="rId21"/>
    <p:sldId id="311" r:id="rId22"/>
    <p:sldId id="310" r:id="rId23"/>
    <p:sldId id="320" r:id="rId24"/>
    <p:sldId id="318" r:id="rId25"/>
    <p:sldId id="319" r:id="rId26"/>
    <p:sldId id="314" r:id="rId27"/>
    <p:sldId id="315" r:id="rId28"/>
    <p:sldId id="317" r:id="rId29"/>
    <p:sldId id="316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552A67-5AD4-7774-CD35-407873889786}" name="Vasiliki Anagnostopoulou" initials="VA" userId="S::vasiliki.anagnostopoulou@enea.it::a06c79dd-a87f-42b8-9468-6d1e4a34b6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711"/>
    <a:srgbClr val="1C4686"/>
    <a:srgbClr val="215E60"/>
    <a:srgbClr val="005EB8"/>
    <a:srgbClr val="AF3737"/>
    <a:srgbClr val="064EA4"/>
    <a:srgbClr val="3A6996"/>
    <a:srgbClr val="0C3E8F"/>
    <a:srgbClr val="1A5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4BF23-2268-4E80-805A-9A49CBF672E0}" v="3" dt="2025-08-20T10:31:07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65" autoAdjust="0"/>
  </p:normalViewPr>
  <p:slideViewPr>
    <p:cSldViewPr snapToGrid="0">
      <p:cViewPr varScale="1">
        <p:scale>
          <a:sx n="74" d="100"/>
          <a:sy n="74" d="100"/>
        </p:scale>
        <p:origin x="101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Monti" userId="c5a93552-38a6-4f90-a328-9f0d32c122a3" providerId="ADAL" clId="{7B54BF23-2268-4E80-805A-9A49CBF672E0}"/>
    <pc:docChg chg="undo custSel modSld">
      <pc:chgData name="Chiara Monti" userId="c5a93552-38a6-4f90-a328-9f0d32c122a3" providerId="ADAL" clId="{7B54BF23-2268-4E80-805A-9A49CBF672E0}" dt="2025-08-22T09:35:23.172" v="255" actId="13926"/>
      <pc:docMkLst>
        <pc:docMk/>
      </pc:docMkLst>
      <pc:sldChg chg="modSp mod">
        <pc:chgData name="Chiara Monti" userId="c5a93552-38a6-4f90-a328-9f0d32c122a3" providerId="ADAL" clId="{7B54BF23-2268-4E80-805A-9A49CBF672E0}" dt="2025-08-20T16:34:53.618" v="243" actId="1035"/>
        <pc:sldMkLst>
          <pc:docMk/>
          <pc:sldMk cId="2212018299" sldId="258"/>
        </pc:sldMkLst>
        <pc:spChg chg="mod">
          <ac:chgData name="Chiara Monti" userId="c5a93552-38a6-4f90-a328-9f0d32c122a3" providerId="ADAL" clId="{7B54BF23-2268-4E80-805A-9A49CBF672E0}" dt="2025-08-20T16:34:53.618" v="243" actId="1035"/>
          <ac:spMkLst>
            <pc:docMk/>
            <pc:sldMk cId="2212018299" sldId="258"/>
            <ac:spMk id="8" creationId="{C0DAC167-2144-1B2F-7322-A60E5AD957DE}"/>
          </ac:spMkLst>
        </pc:spChg>
        <pc:grpChg chg="mod ord">
          <ac:chgData name="Chiara Monti" userId="c5a93552-38a6-4f90-a328-9f0d32c122a3" providerId="ADAL" clId="{7B54BF23-2268-4E80-805A-9A49CBF672E0}" dt="2025-08-20T12:35:54.473" v="178" actId="1037"/>
          <ac:grpSpMkLst>
            <pc:docMk/>
            <pc:sldMk cId="2212018299" sldId="258"/>
            <ac:grpSpMk id="3" creationId="{00000000-0000-0000-0000-000000000000}"/>
          </ac:grpSpMkLst>
        </pc:grpChg>
        <pc:picChg chg="mod">
          <ac:chgData name="Chiara Monti" userId="c5a93552-38a6-4f90-a328-9f0d32c122a3" providerId="ADAL" clId="{7B54BF23-2268-4E80-805A-9A49CBF672E0}" dt="2025-08-20T12:34:35.037" v="123" actId="1037"/>
          <ac:picMkLst>
            <pc:docMk/>
            <pc:sldMk cId="2212018299" sldId="258"/>
            <ac:picMk id="11" creationId="{09AB1ACB-EC19-E1FE-423E-88A40F25AD84}"/>
          </ac:picMkLst>
        </pc:picChg>
        <pc:picChg chg="mod modCrop">
          <ac:chgData name="Chiara Monti" userId="c5a93552-38a6-4f90-a328-9f0d32c122a3" providerId="ADAL" clId="{7B54BF23-2268-4E80-805A-9A49CBF672E0}" dt="2025-08-20T12:34:27.894" v="103" actId="14100"/>
          <ac:picMkLst>
            <pc:docMk/>
            <pc:sldMk cId="2212018299" sldId="258"/>
            <ac:picMk id="13" creationId="{14B25286-DB07-839C-E24E-68358D4C7561}"/>
          </ac:picMkLst>
        </pc:picChg>
        <pc:picChg chg="mod modCrop">
          <ac:chgData name="Chiara Monti" userId="c5a93552-38a6-4f90-a328-9f0d32c122a3" providerId="ADAL" clId="{7B54BF23-2268-4E80-805A-9A49CBF672E0}" dt="2025-08-20T12:35:18.607" v="147" actId="14100"/>
          <ac:picMkLst>
            <pc:docMk/>
            <pc:sldMk cId="2212018299" sldId="258"/>
            <ac:picMk id="19" creationId="{84A6DA7E-5535-3DDE-23A8-B300CF9669AF}"/>
          </ac:picMkLst>
        </pc:picChg>
        <pc:cxnChg chg="mod">
          <ac:chgData name="Chiara Monti" userId="c5a93552-38a6-4f90-a328-9f0d32c122a3" providerId="ADAL" clId="{7B54BF23-2268-4E80-805A-9A49CBF672E0}" dt="2025-08-20T12:35:31.481" v="157" actId="1038"/>
          <ac:cxnSpMkLst>
            <pc:docMk/>
            <pc:sldMk cId="2212018299" sldId="258"/>
            <ac:cxnSpMk id="20" creationId="{9595A410-1E5C-3CFF-4B00-94AD1DF99DCC}"/>
          </ac:cxnSpMkLst>
        </pc:cxnChg>
        <pc:cxnChg chg="mod">
          <ac:chgData name="Chiara Monti" userId="c5a93552-38a6-4f90-a328-9f0d32c122a3" providerId="ADAL" clId="{7B54BF23-2268-4E80-805A-9A49CBF672E0}" dt="2025-08-20T12:35:42.951" v="167" actId="14100"/>
          <ac:cxnSpMkLst>
            <pc:docMk/>
            <pc:sldMk cId="2212018299" sldId="258"/>
            <ac:cxnSpMk id="23" creationId="{EEADF7C0-BC93-C481-538D-FF62E1DFD63E}"/>
          </ac:cxnSpMkLst>
        </pc:cxnChg>
      </pc:sldChg>
      <pc:sldChg chg="modSp mod">
        <pc:chgData name="Chiara Monti" userId="c5a93552-38a6-4f90-a328-9f0d32c122a3" providerId="ADAL" clId="{7B54BF23-2268-4E80-805A-9A49CBF672E0}" dt="2025-08-22T09:20:53.168" v="253" actId="13926"/>
        <pc:sldMkLst>
          <pc:docMk/>
          <pc:sldMk cId="3987648821" sldId="263"/>
        </pc:sldMkLst>
        <pc:spChg chg="mod">
          <ac:chgData name="Chiara Monti" userId="c5a93552-38a6-4f90-a328-9f0d32c122a3" providerId="ADAL" clId="{7B54BF23-2268-4E80-805A-9A49CBF672E0}" dt="2025-08-22T09:20:53.168" v="253" actId="13926"/>
          <ac:spMkLst>
            <pc:docMk/>
            <pc:sldMk cId="3987648821" sldId="263"/>
            <ac:spMk id="4" creationId="{0D32D881-7C91-AA1F-2107-1F0FBCDC34A6}"/>
          </ac:spMkLst>
        </pc:spChg>
        <pc:spChg chg="mod">
          <ac:chgData name="Chiara Monti" userId="c5a93552-38a6-4f90-a328-9f0d32c122a3" providerId="ADAL" clId="{7B54BF23-2268-4E80-805A-9A49CBF672E0}" dt="2025-08-22T09:19:48.234" v="252" actId="13926"/>
          <ac:spMkLst>
            <pc:docMk/>
            <pc:sldMk cId="3987648821" sldId="263"/>
            <ac:spMk id="14" creationId="{401DB4E8-999D-3D53-0EDD-956A9BECF00C}"/>
          </ac:spMkLst>
        </pc:spChg>
      </pc:sldChg>
      <pc:sldChg chg="modSp mod">
        <pc:chgData name="Chiara Monti" userId="c5a93552-38a6-4f90-a328-9f0d32c122a3" providerId="ADAL" clId="{7B54BF23-2268-4E80-805A-9A49CBF672E0}" dt="2025-08-20T16:38:23.872" v="248" actId="13926"/>
        <pc:sldMkLst>
          <pc:docMk/>
          <pc:sldMk cId="1901194522" sldId="268"/>
        </pc:sldMkLst>
        <pc:spChg chg="mod">
          <ac:chgData name="Chiara Monti" userId="c5a93552-38a6-4f90-a328-9f0d32c122a3" providerId="ADAL" clId="{7B54BF23-2268-4E80-805A-9A49CBF672E0}" dt="2025-08-20T16:38:23.872" v="248" actId="13926"/>
          <ac:spMkLst>
            <pc:docMk/>
            <pc:sldMk cId="1901194522" sldId="268"/>
            <ac:spMk id="6" creationId="{AA9C3893-B19E-9F53-5A5B-B411E6298E74}"/>
          </ac:spMkLst>
        </pc:spChg>
      </pc:sldChg>
      <pc:sldChg chg="modSp mod">
        <pc:chgData name="Chiara Monti" userId="c5a93552-38a6-4f90-a328-9f0d32c122a3" providerId="ADAL" clId="{7B54BF23-2268-4E80-805A-9A49CBF672E0}" dt="2025-08-20T16:25:02.718" v="199" actId="13926"/>
        <pc:sldMkLst>
          <pc:docMk/>
          <pc:sldMk cId="2093413082" sldId="269"/>
        </pc:sldMkLst>
        <pc:spChg chg="mod">
          <ac:chgData name="Chiara Monti" userId="c5a93552-38a6-4f90-a328-9f0d32c122a3" providerId="ADAL" clId="{7B54BF23-2268-4E80-805A-9A49CBF672E0}" dt="2025-08-20T16:25:02.718" v="199" actId="13926"/>
          <ac:spMkLst>
            <pc:docMk/>
            <pc:sldMk cId="2093413082" sldId="269"/>
            <ac:spMk id="3" creationId="{DCC2FBB6-C730-52FB-8B1E-43B8D4F8494F}"/>
          </ac:spMkLst>
        </pc:spChg>
      </pc:sldChg>
      <pc:sldChg chg="modSp mod">
        <pc:chgData name="Chiara Monti" userId="c5a93552-38a6-4f90-a328-9f0d32c122a3" providerId="ADAL" clId="{7B54BF23-2268-4E80-805A-9A49CBF672E0}" dt="2025-08-22T09:35:23.172" v="255" actId="13926"/>
        <pc:sldMkLst>
          <pc:docMk/>
          <pc:sldMk cId="1326283105" sldId="271"/>
        </pc:sldMkLst>
        <pc:spChg chg="mod">
          <ac:chgData name="Chiara Monti" userId="c5a93552-38a6-4f90-a328-9f0d32c122a3" providerId="ADAL" clId="{7B54BF23-2268-4E80-805A-9A49CBF672E0}" dt="2025-08-22T09:35:20.280" v="254" actId="13926"/>
          <ac:spMkLst>
            <pc:docMk/>
            <pc:sldMk cId="1326283105" sldId="271"/>
            <ac:spMk id="7" creationId="{ECF0A1AA-C3F1-5BC9-9C9B-A398313566AB}"/>
          </ac:spMkLst>
        </pc:spChg>
        <pc:spChg chg="mod">
          <ac:chgData name="Chiara Monti" userId="c5a93552-38a6-4f90-a328-9f0d32c122a3" providerId="ADAL" clId="{7B54BF23-2268-4E80-805A-9A49CBF672E0}" dt="2025-08-22T09:35:23.172" v="255" actId="13926"/>
          <ac:spMkLst>
            <pc:docMk/>
            <pc:sldMk cId="1326283105" sldId="271"/>
            <ac:spMk id="8" creationId="{3F55D5D9-10DE-237B-7E39-AB98F2144716}"/>
          </ac:spMkLst>
        </pc:spChg>
      </pc:sldChg>
      <pc:sldChg chg="modSp mod">
        <pc:chgData name="Chiara Monti" userId="c5a93552-38a6-4f90-a328-9f0d32c122a3" providerId="ADAL" clId="{7B54BF23-2268-4E80-805A-9A49CBF672E0}" dt="2025-08-20T16:45:18.840" v="249" actId="6549"/>
        <pc:sldMkLst>
          <pc:docMk/>
          <pc:sldMk cId="3339583899" sldId="276"/>
        </pc:sldMkLst>
        <pc:spChg chg="mod">
          <ac:chgData name="Chiara Monti" userId="c5a93552-38a6-4f90-a328-9f0d32c122a3" providerId="ADAL" clId="{7B54BF23-2268-4E80-805A-9A49CBF672E0}" dt="2025-08-20T16:45:18.840" v="249" actId="6549"/>
          <ac:spMkLst>
            <pc:docMk/>
            <pc:sldMk cId="3339583899" sldId="276"/>
            <ac:spMk id="6" creationId="{C3B7FCD2-281E-67A1-E4C4-F0B3109D5F7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63595-2420-481D-B87B-FBE61293F1D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23FEC-3D42-4AEF-810B-C85869DA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6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1CA76-96D7-896B-EA3B-0259B42A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790C1812-3F75-41A4-2212-42466A9D0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0FB1752-CA52-AE05-4437-9703DCA65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BB91E14-7534-C842-961F-F6BA7D2F3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72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6628F-DA5D-0935-5A72-FDAA4981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E8913257-D4E5-5293-2405-F6F47524E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E7668EB8-5D3A-67D5-4866-6CF75F539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F19B15C-5DE5-2A2C-9735-063AD3004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1661C-E3F1-6DB4-631B-64E1862E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21D6FB80-2516-CBD2-FBBE-A04653CDC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2265678C-820B-D602-6CC9-090987C61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7F35B22-7E4C-D03E-EDED-88B4D7C36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1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58383-6D80-DD8D-FCD2-740D4FEA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57E492B8-0F6A-D148-E6EC-2176209FA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703A5F3C-F0B1-995F-E949-A94EA32E5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76A8213-2EE6-A302-E20C-B448A8E8F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62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2021-9894-47EA-F03A-FB26FA52D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4A26F07-E817-4ADA-659A-9314B8DD5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93E476AB-3C4D-7124-5FF9-17C78832D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E0C5A8E-C20C-9183-BE10-BFB93599D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5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64DE-6F6B-BECB-011D-1B356DAF5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38A42935-1375-6639-E9E8-A31FB1C1D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28CB767A-7310-5372-D725-EA2C21F19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907D1B9-5DBB-83F4-CBA1-733951B5D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9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86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429C8-C447-D0E6-4544-9021F0832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C526F2D-E1E0-6671-4CF5-8B4B48DCD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147DED33-87B0-AD7B-988C-6CE43A3DB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21F687D-1198-EC1B-DF29-77E03F78D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65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3A23A-0E6E-04AC-ED58-07EAC771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AB2B5FAE-4598-41B9-FC23-4102399B2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DFA367B9-AE75-58A6-6708-4F3880A2B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C3F9152-D911-145B-1CF9-0C67F6CFB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71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6B596-2613-3F05-7412-566DA7C9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EBA8CD0C-3271-2BE7-0BD3-84D985498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803188D4-124F-E16B-A6B2-B523B6DCF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1F4C28-713F-27C4-9873-633387AB7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3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94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91762-1B66-D42C-F976-EED1EF059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602DFBE6-38B8-EB5D-B1AF-BD6CEE3A3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58C0C1BD-CBD4-C2D1-543D-F8E81B94B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53BAB5E-4B04-E902-3AFC-FB20CFC09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7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5362-6867-DA97-2533-4EFE52CB8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D6D3A140-0A44-8922-6404-E9CC9677B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0904C22F-2193-3C45-B505-B7C9143C5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DF456C5-CB4B-1F75-0B23-6EB59E978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5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1EA55-BFD2-671A-30A1-2D1E83608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BA5558B8-B8D4-1726-668C-B42C338487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4571E2A7-62F1-4D11-4928-7CF0A8C28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AF70ED7-114F-3B4E-425D-ADABC20FD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40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71D36-36E3-B60D-9DA8-58F3C1AF8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707BEA28-5B05-CDFB-24B6-C88B11559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B612747B-F4C2-DE4F-8262-3C50F995F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80F9AFA-B074-26F1-A547-4578C9E80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0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9F149-F9B1-A3E6-8844-4963AC95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3562BB30-15D5-B42D-479A-D83C7A7EE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4E80866F-B8AD-B0AF-2012-F0C047A9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F8C446F-09B7-B84D-C792-C47A44F5C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36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42FDD-84D2-EA65-358D-9E70F109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45DA34D8-3321-596B-42BB-AB045BDD5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1F134DA7-D773-EB89-0B5F-3533216E5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7F11A31-A87A-2290-A029-AC4ED3107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68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314C-C811-7902-C7B9-4547C7B3B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1AF8A33-EF60-0FBB-D83F-DD94F7C89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C3C5B3B-638E-8259-4FC7-8F8164032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0F402A1-F895-5AD1-4BB3-60F1B411B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0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3D07C-D289-3ED7-E301-3273279C2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5A797602-453D-4F37-F4BB-43287B768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AD90C48D-D063-8814-E677-A6B7A7EB3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D413EEA-CBDF-77B3-FB13-13DA334F4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7B28-BD83-8B34-1D15-A83AD6F84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34315CA9-A61A-1B1C-D0A3-20A66A0D3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96CC361E-3449-C72A-BF88-FCDD0E0D4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38A4D1A-3603-408E-D989-671E2BBDA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95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858A7-CFE2-7E9A-73F5-1D8636D13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95701A98-5CF9-C93D-6737-1A13A7CDA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5A280EAD-CE44-5C8F-C2B0-CEEF11024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52E8BEC-6DDC-E669-920A-486A3BC34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17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7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A2E1-6004-E9FC-834D-B3C9705F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0B3C2788-A56A-C139-D2AF-D42C90D58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CD3DEB2F-4664-057C-A2A3-19F19FC53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846452E-3854-E3A9-385E-9EB203E7F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40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E68E-F99A-A9DB-4306-2290B0A2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27919B93-8236-85B3-AC5A-5715F3919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D3CD1238-1EF2-78EB-B053-0623223BE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975CF53-C363-DC6E-20CC-682A6142A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87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826A5-7A8E-1B20-5AF7-2C3760BD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531ED384-16BF-6A7E-CE75-351257293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BE6E8000-7608-5778-BBBB-E0FC4C622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BEADB6A-BE50-10EB-9BB9-61B6E6F9B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D5D91-BFBF-138D-F06E-4D0952A69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86A0FE3E-2682-318C-9F74-2E5769408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5CEFDCBF-EA16-6219-F80F-81E4E236A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7A47ACA-4E29-7577-1DAD-54FAD9F1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16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815B1-F46B-B43C-5B84-BD7BD898D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CBB2A48E-F5F1-4A4F-B66A-67422FDB3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EB9F3645-CA0C-6190-3694-6D0624BC6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2A91A36-9559-159E-2BDF-C417786B7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A991F-9FC8-D95B-3A8F-ED0612EA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5E9E70CC-C859-90D5-4C2B-A14684604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8F1739A0-278B-CF4D-AB86-F233F8F5C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0CF9D6B-E607-73E6-CAB3-156C9BDC5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54F9AD-3EF1-0771-358B-E0E42927E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E8400402-B6DA-22F2-4682-E3DF535CD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339F787-9E7D-46A4-3CD9-6E6C9DF9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2587-B6B1-4322-AE7B-4E3FF6A6A6E5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3E543B7-5023-854A-E7B9-4812E0B0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DE4E80-9206-A601-E3CA-0BF40967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44A5176-60DE-9701-C535-08ABAE2C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EB48A41-7D38-7A59-FCF5-FFA1BE03F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65FCA14-77AE-C9D2-3521-E460E269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5FD3-E826-4B26-89B0-C399526F6EC1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D71D958-7117-81E2-A546-6906051E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C391AF4-6ECF-14DE-97C2-2BB3904B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019AAE26-DF16-6E01-8392-FC73AEF8A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64E4D394-66EF-4768-A0BF-32AA22991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D62B73A-12A4-128B-277C-B2AFABB1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ACC-3D2F-47A7-B279-E8DC68E23847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7C73750-7332-42F7-174D-585C4321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EC893A9-02FB-637E-36F3-2AF28681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65B164-FC01-3D44-1BB7-638EB3E1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12ED8AA-DF0F-6405-5B77-F9F596B5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32B87D0-1D97-34F0-1212-2465EDA3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C23A-A44E-4AE7-80BE-FDC33FC73644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1B988C9-CA08-BACB-9E7F-E5A074BF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99BBEF0-8D9C-C284-C079-BA10DF20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5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BB48C8-F9CC-3434-E915-8648D95E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40CA481-45E2-C441-D3A6-4675B8404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1898B89-B076-3071-6088-6C0EE6E9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992F-1117-4CC0-8D40-0EEBFF810AEA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CB521ED-FDF2-0F65-6715-F901E7D0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1D683C9-702C-3201-56D0-5825FBFD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1BC188-E847-975D-0D04-314E180A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963A583-AACF-3241-7EE9-7F5D5A810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0CFA698-CD54-0A9C-5E15-D757634E3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233B0CA-2037-6AE5-B851-BA651836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E476-C0E2-4B61-BDE2-735BAF192146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7FCBF5B-CD89-D24F-2AA2-41F46D01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5671318-C812-01B2-D9E0-6DF4FA81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3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A3432AB-F9F2-07B5-762F-05D70228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178106F-12D4-88DA-596D-DFBD212D6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DC9E125-74CD-B5AB-689C-8CEE5762F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BED7A87C-698F-B413-D783-91FFBD8A5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6BDCB25-0B1C-8E9E-9232-79D5A44BB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E65F8535-33A5-4800-6C0C-207F1062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DFF3-970C-4E1D-9BC3-81436C02C0CE}" type="datetime1">
              <a:rPr lang="en-US" smtClean="0"/>
              <a:t>10/23/2025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55E6B7A6-D379-0841-F56B-EF1E71B5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4E73ABF1-4421-FF92-3790-B16B8B57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8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E063B36-FF4B-0B6E-FDB3-D242598C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6E9F34C-4F21-299A-0543-25D9C7BD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84AB2-4A07-435B-957E-9E6D17231C6C}" type="datetime1">
              <a:rPr lang="en-US" smtClean="0"/>
              <a:t>10/23/2025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D30CB51-8087-7D18-C662-A0D0D2F5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60CDA5C1-F606-2445-A500-D566BCDB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0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6A5CFD93-DE01-D8CA-3783-37A81BE6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0F0F-806F-4FDE-A346-7556C0586253}" type="datetime1">
              <a:rPr lang="en-US" smtClean="0"/>
              <a:t>10/23/2025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E3B4C486-C855-3A9A-339F-677FD5A6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19BF696-0082-C846-E987-1487E143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9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D94E4CC-17AD-CDBB-A083-78BE7445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6481BD-ECC7-7FED-6E63-55455782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5BAFCC2A-ECED-C284-380A-48320502C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74338D8-CB09-C867-6118-3C40B419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A53BC-53C2-43D3-85DC-62D67B01097E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D8774E4-8037-C66E-0540-8090E880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8ED38A8-1E2F-4B4B-9B12-CCE040AA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8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E5776FF-8B9B-61C3-9703-9F74E5E2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258BE4F9-14DC-8F6D-36E6-15FE2C1EF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A5991AD5-C021-0496-9B7B-DC28234FA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2250221-A84A-BE45-9663-63EED970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4C74-CCFA-4BD1-99E3-72FE8AEF24CF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B0BBA34-68FD-B19C-86DE-745AE36B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50D2FDB-31CA-2A94-85DF-309179D2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9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C4D4FD77-FF85-066A-A8D2-1756DBA1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C6A51B4-E032-ACBB-925C-B72545FE8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A1892AE-928C-9B96-1F0B-74AC8D38F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65D5BD-25F2-4E0C-8494-86D45F16E5E3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7B0EB6B-7154-59AC-C96B-4BAE40F09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159A0F4-3092-64D8-E8EE-B81A4695B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atmos15091085" TargetMode="External"/><Relationship Id="rId3" Type="http://schemas.openxmlformats.org/officeDocument/2006/relationships/notesSlide" Target="../notesSlides/notesSlide15.xml"/><Relationship Id="rId7" Type="http://schemas.openxmlformats.org/officeDocument/2006/relationships/hyperlink" Target="https://www.geoportal.gov.pl/en/data/digital-elevation-model-dem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hyperlink" Target="https://doi.org/10.1080/20964471.2023.2172820" TargetMode="External"/><Relationship Id="rId5" Type="http://schemas.openxmlformats.org/officeDocument/2006/relationships/hyperlink" Target="https://doi.org/10.1098/rsta.2008.0219" TargetMode="External"/><Relationship Id="rId10" Type="http://schemas.openxmlformats.org/officeDocument/2006/relationships/hyperlink" Target="https://www.usgs.gov/core-science-systems/ngp/3dep" TargetMode="External"/><Relationship Id="rId4" Type="http://schemas.openxmlformats.org/officeDocument/2006/relationships/hyperlink" Target="https://doi.org/10.1002/wcc.95" TargetMode="External"/><Relationship Id="rId9" Type="http://schemas.openxmlformats.org/officeDocument/2006/relationships/hyperlink" Target="https://doi.org/10.24381/CDS.ADBB2D4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C364E-3F26-7903-77D4-D034FC033573}"/>
              </a:ext>
            </a:extLst>
          </p:cNvPr>
          <p:cNvSpPr txBox="1"/>
          <p:nvPr/>
        </p:nvSpPr>
        <p:spPr>
          <a:xfrm>
            <a:off x="1047665" y="1862019"/>
            <a:ext cx="10096670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 indent="284480" algn="ct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700" b="1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Elevation Data Integration Approaches for Deep</a:t>
            </a:r>
          </a:p>
          <a:p>
            <a:pPr marL="90170" marR="1270" indent="284480" algn="ct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700" b="1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Learning-Based 2-m Temperature Downscaling</a:t>
            </a: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A445C170-E122-8A07-7596-028DAE074FAC}"/>
              </a:ext>
            </a:extLst>
          </p:cNvPr>
          <p:cNvCxnSpPr>
            <a:cxnSpLocks/>
          </p:cNvCxnSpPr>
          <p:nvPr/>
        </p:nvCxnSpPr>
        <p:spPr>
          <a:xfrm>
            <a:off x="1255251" y="2992611"/>
            <a:ext cx="9540240" cy="0"/>
          </a:xfrm>
          <a:prstGeom prst="line">
            <a:avLst/>
          </a:prstGeom>
          <a:ln w="12700">
            <a:solidFill>
              <a:srgbClr val="1C4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ottotitolo 2">
            <a:extLst>
              <a:ext uri="{FF2B5EF4-FFF2-40B4-BE49-F238E27FC236}">
                <a16:creationId xmlns:a16="http://schemas.microsoft.com/office/drawing/2014/main" id="{962EE328-B9C3-8E19-12C4-FD4FB8F42EBD}"/>
              </a:ext>
            </a:extLst>
          </p:cNvPr>
          <p:cNvSpPr txBox="1">
            <a:spLocks/>
          </p:cNvSpPr>
          <p:nvPr/>
        </p:nvSpPr>
        <p:spPr>
          <a:xfrm>
            <a:off x="1182293" y="3240288"/>
            <a:ext cx="9827414" cy="710380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  <a:defRPr/>
            </a:pPr>
            <a:r>
              <a:rPr lang="it-IT" sz="1900" u="sng" dirty="0">
                <a:latin typeface="Century Gothic" panose="020B0502020202020204" pitchFamily="34" charset="0"/>
              </a:rPr>
              <a:t>Antigoni Moira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r>
              <a:rPr lang="it-IT" sz="1900" b="1" dirty="0">
                <a:latin typeface="Century Gothic" panose="020B0502020202020204" pitchFamily="34" charset="0"/>
              </a:rPr>
              <a:t>, </a:t>
            </a:r>
            <a:r>
              <a:rPr lang="it-IT" sz="1900" dirty="0">
                <a:latin typeface="Century Gothic" panose="020B0502020202020204" pitchFamily="34" charset="0"/>
              </a:rPr>
              <a:t>Stelios Karozis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r>
              <a:rPr lang="it-IT" sz="1900" dirty="0">
                <a:latin typeface="Century Gothic" panose="020B0502020202020204" pitchFamily="34" charset="0"/>
              </a:rPr>
              <a:t>, Theodoros Giannakopoulos</a:t>
            </a:r>
            <a:r>
              <a:rPr lang="it-IT" sz="1900" baseline="30000" dirty="0">
                <a:latin typeface="Century Gothic" panose="020B0502020202020204" pitchFamily="34" charset="0"/>
              </a:rPr>
              <a:t>2</a:t>
            </a:r>
            <a:r>
              <a:rPr lang="it-IT" sz="1900" dirty="0">
                <a:latin typeface="Century Gothic" panose="020B0502020202020204" pitchFamily="34" charset="0"/>
              </a:rPr>
              <a:t>, Effrosyni Karakitsou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r>
              <a:rPr lang="it-IT" sz="1900" dirty="0">
                <a:latin typeface="Century Gothic" panose="020B0502020202020204" pitchFamily="34" charset="0"/>
              </a:rPr>
              <a:t>,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  <a:defRPr/>
            </a:pPr>
            <a:r>
              <a:rPr lang="it-IT" sz="1900" dirty="0">
                <a:latin typeface="Century Gothic" panose="020B0502020202020204" pitchFamily="34" charset="0"/>
              </a:rPr>
              <a:t>Nikolaos Gounaris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r>
              <a:rPr lang="it-IT" sz="1900" dirty="0">
                <a:latin typeface="Century Gothic" panose="020B0502020202020204" pitchFamily="34" charset="0"/>
              </a:rPr>
              <a:t> and Athanasios Sfetsos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endParaRPr lang="it-IT" sz="1900" dirty="0">
              <a:latin typeface="Century Gothic" panose="020B0502020202020204" pitchFamily="34" charset="0"/>
            </a:endParaRPr>
          </a:p>
        </p:txBody>
      </p:sp>
      <p:pic>
        <p:nvPicPr>
          <p:cNvPr id="8" name="Immagine 1567304302">
            <a:extLst>
              <a:ext uri="{FF2B5EF4-FFF2-40B4-BE49-F238E27FC236}">
                <a16:creationId xmlns:a16="http://schemas.microsoft.com/office/drawing/2014/main" id="{3D884E7F-69A8-A24F-FC53-BD18AB490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7273" y="582511"/>
            <a:ext cx="4023824" cy="89673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F90715AA-6388-41C3-384C-0CC612063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90" y="494756"/>
            <a:ext cx="2582695" cy="984493"/>
          </a:xfrm>
          <a:prstGeom prst="rect">
            <a:avLst/>
          </a:prstGeom>
        </p:spPr>
      </p:pic>
      <p:sp>
        <p:nvSpPr>
          <p:cNvPr id="2" name="Sottotitolo 2">
            <a:extLst>
              <a:ext uri="{FF2B5EF4-FFF2-40B4-BE49-F238E27FC236}">
                <a16:creationId xmlns:a16="http://schemas.microsoft.com/office/drawing/2014/main" id="{70347613-D890-080C-9D3B-18D6813E883F}"/>
              </a:ext>
            </a:extLst>
          </p:cNvPr>
          <p:cNvSpPr txBox="1">
            <a:spLocks/>
          </p:cNvSpPr>
          <p:nvPr/>
        </p:nvSpPr>
        <p:spPr>
          <a:xfrm>
            <a:off x="2037144" y="4275322"/>
            <a:ext cx="7976454" cy="128556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GB" sz="1500" i="1" baseline="30000" dirty="0">
                <a:latin typeface="Century Gothic" panose="020B0502020202020204" pitchFamily="34" charset="0"/>
              </a:rPr>
              <a:t>1</a:t>
            </a:r>
            <a:r>
              <a:rPr lang="en-GB" sz="1500" i="1" dirty="0">
                <a:latin typeface="Century Gothic" panose="020B0502020202020204" pitchFamily="34" charset="0"/>
              </a:rPr>
              <a:t>Environmental Research Laboratory, Institute of Nuclear &amp; Radiological Sciences &amp; Technology, Energy &amp; Safety, NCSR “Demokritos”, Greece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GB" sz="300" i="1" dirty="0">
              <a:latin typeface="Century Gothic" panose="020B0502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GB" sz="1500" i="1" baseline="30000" dirty="0">
                <a:latin typeface="Century Gothic" panose="020B0502020202020204" pitchFamily="34" charset="0"/>
              </a:rPr>
              <a:t>2</a:t>
            </a:r>
            <a:r>
              <a:rPr lang="en-GB" sz="1500" i="1" dirty="0">
                <a:latin typeface="Century Gothic" panose="020B0502020202020204" pitchFamily="34" charset="0"/>
              </a:rPr>
              <a:t>Computational Intelligence Laboratory, Institute of Informatics and Telecommunications, NCSR “Demokritos”, Greece</a:t>
            </a:r>
            <a:endParaRPr lang="en-US" sz="1500" i="1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B67C1-4A98-A457-AB24-1A73159F04A6}"/>
              </a:ext>
            </a:extLst>
          </p:cNvPr>
          <p:cNvSpPr txBox="1"/>
          <p:nvPr/>
        </p:nvSpPr>
        <p:spPr>
          <a:xfrm>
            <a:off x="915611" y="5647216"/>
            <a:ext cx="1036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Workshop on AI-driven Data Engineering and Reusability for </a:t>
            </a:r>
          </a:p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Earth and Space Sciences (DARES’25)</a:t>
            </a:r>
            <a:endParaRPr lang="el-GR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3"/>
    </mc:Choice>
    <mc:Fallback xmlns="">
      <p:transition spd="slow" advTm="185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E100B-AD36-8D46-693C-5DEC1AE2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6FB4F6C4-DD0B-845A-465A-57B9825D249C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Results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Integration strategies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67849239-02E7-139F-DA93-AF3EF3C9E6C2}"/>
              </a:ext>
            </a:extLst>
          </p:cNvPr>
          <p:cNvSpPr/>
          <p:nvPr/>
        </p:nvSpPr>
        <p:spPr>
          <a:xfrm flipV="1">
            <a:off x="213606" y="700802"/>
            <a:ext cx="5793904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3F1E3965-2198-6D07-EF7A-5AD7A8B5FB41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6FF618-F9B9-01DA-464B-C805C7BC185C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49ACAD43-8C24-DAEB-6001-B9D5198C67F2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E4A2133B-9FAF-E04C-4804-9F338CAD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10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49ADEA4-503F-B47C-0327-0E6A92A97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722" y="2352543"/>
            <a:ext cx="5591731" cy="3022776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C354628C-A399-CECB-482E-66B456E6E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665" y="2478351"/>
            <a:ext cx="5021400" cy="2987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D09380-2E13-D353-AFB1-36FD4FABD6A7}"/>
              </a:ext>
            </a:extLst>
          </p:cNvPr>
          <p:cNvSpPr txBox="1"/>
          <p:nvPr/>
        </p:nvSpPr>
        <p:spPr>
          <a:xfrm>
            <a:off x="8864941" y="5465754"/>
            <a:ext cx="10323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9</a:t>
            </a:r>
            <a:endParaRPr lang="el-GR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25CEE-9BB9-29D2-1F83-C5CE75BADB8C}"/>
              </a:ext>
            </a:extLst>
          </p:cNvPr>
          <p:cNvSpPr txBox="1"/>
          <p:nvPr/>
        </p:nvSpPr>
        <p:spPr>
          <a:xfrm>
            <a:off x="875030" y="1392246"/>
            <a:ext cx="5315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Combination of Early &amp; Late Fusion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elevation data integration gave the best results</a:t>
            </a:r>
            <a:endParaRPr lang="el-GR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8BFA5-30AC-888A-F2D6-F17EB752AF82}"/>
              </a:ext>
            </a:extLst>
          </p:cNvPr>
          <p:cNvSpPr txBox="1"/>
          <p:nvPr/>
        </p:nvSpPr>
        <p:spPr>
          <a:xfrm>
            <a:off x="7100446" y="1391838"/>
            <a:ext cx="456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i="1" dirty="0">
                <a:solidFill>
                  <a:srgbClr val="981711"/>
                </a:solidFill>
                <a:latin typeface="Century Gothic" panose="020B0502020202020204" pitchFamily="34" charset="0"/>
              </a:rPr>
              <a:t>Early &amp; Late</a:t>
            </a: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 Fusion </a:t>
            </a:r>
            <a:r>
              <a:rPr lang="en-US" dirty="0">
                <a:latin typeface="Century Gothic" panose="020B0502020202020204" pitchFamily="34" charset="0"/>
              </a:rPr>
              <a:t>exhibits the </a:t>
            </a: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smallest variability in MAE</a:t>
            </a:r>
            <a:endParaRPr lang="el-GR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319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73E98-05A4-6353-07E6-80304B0F5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70040F1F-03B9-252B-8CE1-AD8C9DCD6124}"/>
              </a:ext>
            </a:extLst>
          </p:cNvPr>
          <p:cNvSpPr txBox="1"/>
          <p:nvPr/>
        </p:nvSpPr>
        <p:spPr>
          <a:xfrm>
            <a:off x="213605" y="223302"/>
            <a:ext cx="7829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Results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Elevation-derived features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774543AE-0E48-5F9C-B9C9-D13166C586DA}"/>
              </a:ext>
            </a:extLst>
          </p:cNvPr>
          <p:cNvSpPr/>
          <p:nvPr/>
        </p:nvSpPr>
        <p:spPr>
          <a:xfrm flipV="1">
            <a:off x="213604" y="700801"/>
            <a:ext cx="6718137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630CBFBC-AD35-C3E6-C90D-2059AC5BE645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3BB494-B8E6-2924-7163-DC9E7356019D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59802D4E-C28E-A66D-A058-0B188D0689AB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AF7CAB68-E142-B7F4-2202-E4C0A04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11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888EA3A-49C2-BE89-DBD6-6B7C55A7F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176" y="1224019"/>
            <a:ext cx="6709625" cy="4661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7D471D-C37C-EF19-FD11-080AC4DBCD22}"/>
              </a:ext>
            </a:extLst>
          </p:cNvPr>
          <p:cNvSpPr txBox="1"/>
          <p:nvPr/>
        </p:nvSpPr>
        <p:spPr>
          <a:xfrm>
            <a:off x="7295102" y="2061148"/>
            <a:ext cx="423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Differences between approaches are minimal across metrics.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4A0B4-C37C-F838-CA79-FB08C901CADB}"/>
              </a:ext>
            </a:extLst>
          </p:cNvPr>
          <p:cNvSpPr txBox="1"/>
          <p:nvPr/>
        </p:nvSpPr>
        <p:spPr>
          <a:xfrm>
            <a:off x="7295102" y="4138865"/>
            <a:ext cx="499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The </a:t>
            </a: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Elevation &amp; Slope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 combination yields slight improvements over using elevation alone and </a:t>
            </a: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is recommended as the most effective approach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.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229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33FAD-79B0-7686-4DDA-A2092EB49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B6A874BE-98A8-ADC4-F544-7E0F60ADE879}"/>
              </a:ext>
            </a:extLst>
          </p:cNvPr>
          <p:cNvSpPr txBox="1"/>
          <p:nvPr/>
        </p:nvSpPr>
        <p:spPr>
          <a:xfrm>
            <a:off x="213605" y="223302"/>
            <a:ext cx="7829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Results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Summary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B220E2FF-4334-56E2-B41C-7A43D1AFA3B6}"/>
              </a:ext>
            </a:extLst>
          </p:cNvPr>
          <p:cNvSpPr/>
          <p:nvPr/>
        </p:nvSpPr>
        <p:spPr>
          <a:xfrm flipV="1">
            <a:off x="213605" y="700800"/>
            <a:ext cx="3651814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12E71584-0449-3B61-8764-DE2BAEB202E2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7CCF8A-808D-567C-5608-84456535E18A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82B3659E-04F2-B8A5-0486-AB9F0731ECB4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4D18AD0B-6D9F-78E9-DF98-F646C77E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12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Εικόνα 4" descr="Εικόνα που περιέχει κείμενο, στιγμιότυπο οθόνης, κίτριν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AC33E29-B9BE-A7D3-1AAB-7F412AB97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8" y="792681"/>
            <a:ext cx="11034716" cy="2895851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623CE008-A598-B720-1765-D995F661C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94" y="4004276"/>
            <a:ext cx="3543607" cy="1928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57FDE1-D793-5E00-19C5-6444E560A5AE}"/>
              </a:ext>
            </a:extLst>
          </p:cNvPr>
          <p:cNvSpPr txBox="1"/>
          <p:nvPr/>
        </p:nvSpPr>
        <p:spPr>
          <a:xfrm>
            <a:off x="5579802" y="5978464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10 </a:t>
            </a:r>
          </a:p>
          <a:p>
            <a:pPr algn="ctr"/>
            <a:endParaRPr lang="el-GR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48FE4-62B3-DD76-7ED2-955814A3DDB1}"/>
              </a:ext>
            </a:extLst>
          </p:cNvPr>
          <p:cNvSpPr txBox="1"/>
          <p:nvPr/>
        </p:nvSpPr>
        <p:spPr>
          <a:xfrm>
            <a:off x="4133244" y="3558005"/>
            <a:ext cx="392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Upper 10th percentile of MAE</a:t>
            </a:r>
            <a:endParaRPr lang="el-GR" sz="20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BA037-24E8-3B73-D350-BA19D17DF2CB}"/>
              </a:ext>
            </a:extLst>
          </p:cNvPr>
          <p:cNvSpPr txBox="1"/>
          <p:nvPr/>
        </p:nvSpPr>
        <p:spPr>
          <a:xfrm>
            <a:off x="508574" y="4645123"/>
            <a:ext cx="354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Mean MAE in those pixels: 0.3877 ° C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DC19A-AD9E-2F52-26FF-4731C78E4E7B}"/>
              </a:ext>
            </a:extLst>
          </p:cNvPr>
          <p:cNvSpPr txBox="1"/>
          <p:nvPr/>
        </p:nvSpPr>
        <p:spPr>
          <a:xfrm>
            <a:off x="8139819" y="4637859"/>
            <a:ext cx="354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Mean MAE in those pixels: 0.2925 ° C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12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B733-11E6-7FB5-53B5-914ECB1A6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4EDC3059-5EF1-CB40-3285-C9786C425F93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Conclusions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BBFEC62F-EF41-2F66-11D8-BBEB7BB78B36}"/>
              </a:ext>
            </a:extLst>
          </p:cNvPr>
          <p:cNvSpPr/>
          <p:nvPr/>
        </p:nvSpPr>
        <p:spPr>
          <a:xfrm flipV="1">
            <a:off x="213606" y="700802"/>
            <a:ext cx="2480433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EEE7C22D-677A-3102-C0FC-6618542473FE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310E04-4BF7-999C-D720-0C7EB21526A6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5B760B5C-50C1-DF5F-AAA9-2887793CD181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02E4442-C733-2CF3-8B42-8B6DE179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13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B79B3-1C11-C4CE-189E-25AD004201EE}"/>
              </a:ext>
            </a:extLst>
          </p:cNvPr>
          <p:cNvSpPr txBox="1"/>
          <p:nvPr/>
        </p:nvSpPr>
        <p:spPr>
          <a:xfrm>
            <a:off x="508574" y="1426866"/>
            <a:ext cx="11093491" cy="502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>
                <a:latin typeface="Century Gothic" panose="020B0502020202020204" pitchFamily="34" charset="0"/>
              </a:rPr>
              <a:t>Developed an </a:t>
            </a:r>
            <a:r>
              <a:rPr lang="en-US" b="1" dirty="0">
                <a:latin typeface="Century Gothic" panose="020B0502020202020204" pitchFamily="34" charset="0"/>
              </a:rPr>
              <a:t>input model–agnostic method</a:t>
            </a:r>
            <a:r>
              <a:rPr lang="en-US" dirty="0">
                <a:latin typeface="Century Gothic" panose="020B0502020202020204" pitchFamily="34" charset="0"/>
              </a:rPr>
              <a:t> for </a:t>
            </a:r>
            <a:r>
              <a:rPr lang="en-US" b="1" dirty="0">
                <a:latin typeface="Century Gothic" panose="020B0502020202020204" pitchFamily="34" charset="0"/>
              </a:rPr>
              <a:t>downscaling T2m</a:t>
            </a:r>
            <a:r>
              <a:rPr lang="en-US" dirty="0">
                <a:latin typeface="Century Gothic" panose="020B0502020202020204" pitchFamily="34" charset="0"/>
              </a:rPr>
              <a:t>, capable of </a:t>
            </a:r>
            <a:r>
              <a:rPr lang="en-US" b="1" dirty="0">
                <a:latin typeface="Century Gothic" panose="020B0502020202020204" pitchFamily="34" charset="0"/>
              </a:rPr>
              <a:t>doubling spatial resolution</a:t>
            </a:r>
            <a:r>
              <a:rPr lang="en-US" dirty="0">
                <a:latin typeface="Century Gothic" panose="020B0502020202020204" pitchFamily="34" charset="0"/>
              </a:rPr>
              <a:t> (from </a:t>
            </a:r>
            <a:r>
              <a:rPr lang="en-US" b="1" dirty="0">
                <a:latin typeface="Century Gothic" panose="020B0502020202020204" pitchFamily="34" charset="0"/>
              </a:rPr>
              <a:t>0.5°×0.5°</a:t>
            </a:r>
            <a:r>
              <a:rPr lang="en-US" dirty="0">
                <a:latin typeface="Century Gothic" panose="020B0502020202020204" pitchFamily="34" charset="0"/>
              </a:rPr>
              <a:t> to </a:t>
            </a:r>
            <a:r>
              <a:rPr lang="en-US" b="1" dirty="0">
                <a:latin typeface="Century Gothic" panose="020B0502020202020204" pitchFamily="34" charset="0"/>
              </a:rPr>
              <a:t>0.25°×0.25°</a:t>
            </a:r>
            <a:r>
              <a:rPr lang="en-US" dirty="0">
                <a:latin typeface="Century Gothic" panose="020B0502020202020204" pitchFamily="34" charset="0"/>
              </a:rPr>
              <a:t> grids)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>
                <a:latin typeface="Century Gothic" panose="020B0502020202020204" pitchFamily="34" charset="0"/>
              </a:rPr>
              <a:t>Achieved a </a:t>
            </a:r>
            <a:r>
              <a:rPr lang="en-US" b="1" dirty="0">
                <a:latin typeface="Century Gothic" panose="020B0502020202020204" pitchFamily="34" charset="0"/>
              </a:rPr>
              <a:t>low average error</a:t>
            </a:r>
            <a:r>
              <a:rPr lang="en-US" dirty="0">
                <a:latin typeface="Century Gothic" panose="020B0502020202020204" pitchFamily="34" charset="0"/>
              </a:rPr>
              <a:t> of approximately </a:t>
            </a:r>
            <a:r>
              <a:rPr lang="en-US" b="1" dirty="0">
                <a:latin typeface="Century Gothic" panose="020B0502020202020204" pitchFamily="34" charset="0"/>
              </a:rPr>
              <a:t>0.14 °C per cell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>
                <a:latin typeface="Century Gothic" panose="020B0502020202020204" pitchFamily="34" charset="0"/>
              </a:rPr>
              <a:t>Delivered a </a:t>
            </a:r>
            <a:r>
              <a:rPr lang="en-US" b="1" dirty="0">
                <a:latin typeface="Century Gothic" panose="020B0502020202020204" pitchFamily="34" charset="0"/>
              </a:rPr>
              <a:t>16% reduction in MAE</a:t>
            </a:r>
            <a:r>
              <a:rPr lang="en-US" dirty="0">
                <a:latin typeface="Century Gothic" panose="020B0502020202020204" pitchFamily="34" charset="0"/>
              </a:rPr>
              <a:t> across the entire domain through </a:t>
            </a:r>
            <a:r>
              <a:rPr lang="en-US" b="1" dirty="0">
                <a:latin typeface="Century Gothic" panose="020B0502020202020204" pitchFamily="34" charset="0"/>
              </a:rPr>
              <a:t>integration of geospatial information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>
                <a:latin typeface="Century Gothic" panose="020B0502020202020204" pitchFamily="34" charset="0"/>
              </a:rPr>
              <a:t>Improved performance in complex terrains, with </a:t>
            </a:r>
            <a:r>
              <a:rPr lang="en-US" b="1" dirty="0">
                <a:latin typeface="Century Gothic" panose="020B0502020202020204" pitchFamily="34" charset="0"/>
              </a:rPr>
              <a:t>~0.1 °C lower error</a:t>
            </a:r>
            <a:r>
              <a:rPr lang="en-US" dirty="0">
                <a:latin typeface="Century Gothic" panose="020B0502020202020204" pitchFamily="34" charset="0"/>
              </a:rPr>
              <a:t> in the most challenging areas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0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0B3D8-7037-FEE4-7978-AC60D616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6B35FA87-42B0-4D05-2766-E3DC99D0D075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Future work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3D5026CB-F577-C671-0675-758608E6ED34}"/>
              </a:ext>
            </a:extLst>
          </p:cNvPr>
          <p:cNvSpPr/>
          <p:nvPr/>
        </p:nvSpPr>
        <p:spPr>
          <a:xfrm flipV="1">
            <a:off x="213606" y="700802"/>
            <a:ext cx="2421439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2882DEF3-71FF-4D32-C7D1-F058D0F81526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C39003-77A5-9757-6447-B98D52238D69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A670D866-90A6-CE46-74E2-863B45459AEF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2D1A5764-8D5B-F1F5-D123-3FF1A407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14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C0E46-B8FD-BE90-1839-3A9C61F92B2A}"/>
              </a:ext>
            </a:extLst>
          </p:cNvPr>
          <p:cNvSpPr txBox="1"/>
          <p:nvPr/>
        </p:nvSpPr>
        <p:spPr>
          <a:xfrm>
            <a:off x="639096" y="873048"/>
            <a:ext cx="107736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Extension to Other Climate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Precipitation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Wind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Multi-variable modeling (simultaneous downscaling of multiple variables)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Use of data cubes for efficient multi-dimensional processing</a:t>
            </a:r>
          </a:p>
          <a:p>
            <a:pPr lvl="1"/>
            <a:endParaRPr lang="en-US" sz="11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Finer-scale downscaling using higher-resolution reanalysis datasets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ERA5-Land (9km)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CERRA-Land (5.5km)</a:t>
            </a:r>
          </a:p>
          <a:p>
            <a:pPr lvl="1"/>
            <a:endParaRPr lang="en-US" sz="11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Predictor Exploration at Each Downscaling Level</a:t>
            </a:r>
          </a:p>
          <a:p>
            <a:pPr lvl="1"/>
            <a:r>
              <a:rPr lang="en-US" sz="1700" dirty="0">
                <a:latin typeface="Century Gothic" panose="020B0502020202020204" pitchFamily="34" charset="0"/>
              </a:rPr>
              <a:t>For example: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100 km → 50 km: Climate zones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50 km → 25 km: Elevation and derived features (aspect, slope)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&lt;25 km: Land use data</a:t>
            </a:r>
          </a:p>
          <a:p>
            <a:pPr lvl="2"/>
            <a:endParaRPr lang="en-US" sz="11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Model Architecture &amp; Training Optimizations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Deeper EDSR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Explore GAN-based architectures</a:t>
            </a:r>
          </a:p>
          <a:p>
            <a:pPr lvl="1"/>
            <a:endParaRPr lang="en-US" sz="11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Use of temporal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ConvLSTMs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1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354A-002E-B77E-77B0-8E607C31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AEFF1232-3D1B-4264-215A-8D8C752FAC8B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References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FFD85C8C-323A-87A2-D50B-15797EF8DE04}"/>
              </a:ext>
            </a:extLst>
          </p:cNvPr>
          <p:cNvSpPr/>
          <p:nvPr/>
        </p:nvSpPr>
        <p:spPr>
          <a:xfrm flipV="1">
            <a:off x="213606" y="700802"/>
            <a:ext cx="242408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5DABF969-4F5B-A611-07BF-B914D9FA2006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32E260-6AB8-ABD9-6465-892B6FC5DDD4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03B70F20-FECA-5793-7503-DC9EB2895783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30B39EDB-DE8E-3ACE-7F79-5F325346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15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5AD02-F1AA-1F80-ECA3-E569ED083D16}"/>
              </a:ext>
            </a:extLst>
          </p:cNvPr>
          <p:cNvSpPr txBox="1"/>
          <p:nvPr/>
        </p:nvSpPr>
        <p:spPr>
          <a:xfrm>
            <a:off x="432080" y="1115367"/>
            <a:ext cx="11169986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Edwards, P. N. (2010). History of climate modeling. WIREs Climate Change, 2(1), 128–139. </a:t>
            </a:r>
            <a:r>
              <a:rPr lang="en-US" sz="1500" dirty="0">
                <a:latin typeface="Century Gothic" panose="020B0502020202020204" pitchFamily="34" charset="0"/>
                <a:hlinkClick r:id="rId4"/>
              </a:rPr>
              <a:t>https://doi.org/10.1002/wcc.95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UNDRR and WMO (2023), Technical guidance on application of climate information for comprehensive risk management, United Nations Office for Disaster Risk Reduction and World Meteorological Organization.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Washington et al.(2008). The computational future for climate and Earth system models: on the path to petaflop and beyond. </a:t>
            </a:r>
            <a:r>
              <a:rPr lang="en-US" sz="1500" dirty="0">
                <a:latin typeface="Century Gothic" panose="020B0502020202020204" pitchFamily="34" charset="0"/>
                <a:hlinkClick r:id="rId5"/>
              </a:rPr>
              <a:t>https://doi.org/10.1098/rsta.2008.0219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Karozis, S., Klampanos, I. A., Sfetsos, A., &amp; Vlachogiannis, D. (2023). A deep learning approach for spatial error correction of numerical seasonal weather prediction simulation data. Big Earth Data, 7(2), 231–250. </a:t>
            </a:r>
            <a:r>
              <a:rPr lang="en-US" sz="1500" dirty="0">
                <a:latin typeface="Century Gothic" panose="020B0502020202020204" pitchFamily="34" charset="0"/>
                <a:hlinkClick r:id="rId6"/>
              </a:rPr>
              <a:t>https://doi.org/10.1080/20964471.2023.2172820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Digital Elevation Model (DEM). Geoportal.gov.pl. </a:t>
            </a:r>
            <a:r>
              <a:rPr lang="en-US" sz="1500" dirty="0">
                <a:latin typeface="Century Gothic" panose="020B0502020202020204" pitchFamily="34" charset="0"/>
                <a:hlinkClick r:id="rId7"/>
              </a:rPr>
              <a:t>https://www.geoportal.gov.pl/en/data/digital-elevation-model-dem/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Bhakare, S., et al. (2024). Intercomparison of Machine Learning Models for Spatial Downscaling of Daily Mean Temperature in Complex Terrain. Atmosphere, 15(9), 1085. </a:t>
            </a:r>
            <a:r>
              <a:rPr lang="en-US" sz="1500" dirty="0">
                <a:latin typeface="Century Gothic" panose="020B0502020202020204" pitchFamily="34" charset="0"/>
                <a:hlinkClick r:id="rId8"/>
              </a:rPr>
              <a:t>https://doi.org/10.3390/atmos15091085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C3S. (2018). ERA5 hourly data on single levels from 1940 to present [Dataset]. Copernicus Climate Change Service (C3S) Climate Data Store (CDS). </a:t>
            </a:r>
            <a:r>
              <a:rPr lang="en-US" sz="1500" dirty="0">
                <a:latin typeface="Century Gothic" panose="020B0502020202020204" pitchFamily="34" charset="0"/>
                <a:hlinkClick r:id="rId9"/>
              </a:rPr>
              <a:t>https://doi.org/10.24381/CDS.ADBB2D47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U.S. Geological Survey, The 3d elevation program (3dep). (2023) </a:t>
            </a:r>
            <a:r>
              <a:rPr lang="en-US" sz="1500" dirty="0">
                <a:latin typeface="Century Gothic" panose="020B0502020202020204" pitchFamily="34" charset="0"/>
                <a:hlinkClick r:id="rId10"/>
              </a:rPr>
              <a:t>https://www.usgs.gov/core-science-systems/ngp/3dep</a:t>
            </a:r>
            <a:endParaRPr lang="en-US" sz="1500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E9A28-010D-7AFF-475A-C693DCE0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54D261-4742-EE6A-4BBD-8AD50DA3366C}"/>
              </a:ext>
            </a:extLst>
          </p:cNvPr>
          <p:cNvSpPr txBox="1"/>
          <p:nvPr/>
        </p:nvSpPr>
        <p:spPr>
          <a:xfrm>
            <a:off x="2530889" y="1837218"/>
            <a:ext cx="713021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 algn="ctr">
              <a:spcBef>
                <a:spcPts val="325"/>
              </a:spcBef>
            </a:pPr>
            <a:r>
              <a:rPr lang="en-US" sz="37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Thank you!</a:t>
            </a:r>
          </a:p>
          <a:p>
            <a:pPr marL="90170" marR="1270" algn="ctr">
              <a:spcBef>
                <a:spcPts val="325"/>
              </a:spcBef>
            </a:pPr>
            <a:endParaRPr lang="en-US" sz="3700" b="1" i="1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90170" marR="1270" algn="ctr">
              <a:spcBef>
                <a:spcPts val="325"/>
              </a:spcBef>
            </a:pPr>
            <a:r>
              <a:rPr lang="en-US" sz="3700" b="1" i="1" dirty="0">
                <a:solidFill>
                  <a:srgbClr val="C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Questions?</a:t>
            </a: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C862B590-F803-4FFC-647E-6E61A6A6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9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"/>
    </mc:Choice>
    <mc:Fallback xmlns="">
      <p:transition spd="slow" advTm="66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3F35-E61A-1542-383F-64D6025A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99600-F031-E1DE-B551-0CC59C510C9E}"/>
              </a:ext>
            </a:extLst>
          </p:cNvPr>
          <p:cNvSpPr txBox="1"/>
          <p:nvPr/>
        </p:nvSpPr>
        <p:spPr>
          <a:xfrm>
            <a:off x="3220831" y="2044608"/>
            <a:ext cx="54245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 algn="ctr">
              <a:spcBef>
                <a:spcPts val="325"/>
              </a:spcBef>
            </a:pPr>
            <a:r>
              <a:rPr lang="en-US" sz="42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</a:t>
            </a: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B44A3BF8-FE48-FAEA-FD18-7FAB36AD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1"/>
    </mc:Choice>
    <mc:Fallback xmlns="">
      <p:transition spd="slow" advTm="405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3E69-D571-8808-F8CC-C48FFD10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3CAFAD5B-0ECE-65FA-BA97-4321FAB798A9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Metrics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20CDB8A3-00EB-DEDC-EEBD-A3B95847FEA4}"/>
              </a:ext>
            </a:extLst>
          </p:cNvPr>
          <p:cNvSpPr/>
          <p:nvPr/>
        </p:nvSpPr>
        <p:spPr>
          <a:xfrm flipV="1">
            <a:off x="213606" y="700802"/>
            <a:ext cx="422074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CC4240C2-08DD-D71B-6019-0D39AE56D2C7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751C8A-133D-82B0-C945-4311986260D7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0C5CA2EA-1D78-4610-F593-C6FEDA169480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65D9C1BB-ED77-046F-A7AB-21B8982B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18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30DD5-2ED0-3D5D-F129-9601F7013801}"/>
              </a:ext>
            </a:extLst>
          </p:cNvPr>
          <p:cNvSpPr txBox="1"/>
          <p:nvPr/>
        </p:nvSpPr>
        <p:spPr>
          <a:xfrm>
            <a:off x="870567" y="1301171"/>
            <a:ext cx="315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Mean Squared Error (MSE)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5DC7B-D45A-63CF-AB3C-DF9A29DE9454}"/>
              </a:ext>
            </a:extLst>
          </p:cNvPr>
          <p:cNvSpPr txBox="1"/>
          <p:nvPr/>
        </p:nvSpPr>
        <p:spPr>
          <a:xfrm>
            <a:off x="8142805" y="1301171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Mean Absolute Error (MAE)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52860-314D-8B54-D26E-8B021878A04A}"/>
              </a:ext>
            </a:extLst>
          </p:cNvPr>
          <p:cNvSpPr txBox="1"/>
          <p:nvPr/>
        </p:nvSpPr>
        <p:spPr>
          <a:xfrm>
            <a:off x="664031" y="325266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Peak Signal-to-Noise Ratio (PSNR)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0B0D2-8D8E-03EC-412A-88239D0637B8}"/>
              </a:ext>
            </a:extLst>
          </p:cNvPr>
          <p:cNvSpPr txBox="1"/>
          <p:nvPr/>
        </p:nvSpPr>
        <p:spPr>
          <a:xfrm>
            <a:off x="6955058" y="3220104"/>
            <a:ext cx="492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Structural Similarity Index Measure (SSIM)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Εικόνα 5" descr="Εικόνα που περιέχει γραμματοσειρά, κείμενο, διάγραμμα, λευκό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325550C-532D-BD1F-ABE1-AC5470DBF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0" y="1821542"/>
            <a:ext cx="3046352" cy="957425"/>
          </a:xfrm>
          <a:prstGeom prst="rect">
            <a:avLst/>
          </a:prstGeom>
        </p:spPr>
      </p:pic>
      <p:pic>
        <p:nvPicPr>
          <p:cNvPr id="9" name="Εικόνα 8" descr="Εικόνα που περιέχει γραμματοσειρά, λευκό, διάγραμμα, κείμεν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18D3B5D-5163-1B90-C2F1-F8E367E0A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45" y="1773644"/>
            <a:ext cx="2991148" cy="1005323"/>
          </a:xfrm>
          <a:prstGeom prst="rect">
            <a:avLst/>
          </a:prstGeom>
        </p:spPr>
      </p:pic>
      <p:pic>
        <p:nvPicPr>
          <p:cNvPr id="10" name="Εικόνα 9" descr="Εικόνα που περιέχει γραμματοσειρά, κείμενο, λευκό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0B3F721-EAFA-69E8-2614-D28EB2BC5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3" y="3697485"/>
            <a:ext cx="3897735" cy="1037787"/>
          </a:xfrm>
          <a:prstGeom prst="rect">
            <a:avLst/>
          </a:prstGeom>
        </p:spPr>
      </p:pic>
      <p:pic>
        <p:nvPicPr>
          <p:cNvPr id="12" name="Εικόνα 11" descr="Εικόνα που περιέχει γραμματοσειρά, κείμενο, καλλιγραφία, τυπογραφ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D7C6151-B0AA-40D9-B594-F9724325A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329" y="3733458"/>
            <a:ext cx="4540579" cy="590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053078-D4AF-4EBE-A580-42556A85828C}"/>
              </a:ext>
            </a:extLst>
          </p:cNvPr>
          <p:cNvSpPr txBox="1"/>
          <p:nvPr/>
        </p:nvSpPr>
        <p:spPr>
          <a:xfrm>
            <a:off x="1915887" y="5083299"/>
            <a:ext cx="145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Land MAE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F4B26-7C46-6B36-E447-014F543BFBF8}"/>
              </a:ext>
            </a:extLst>
          </p:cNvPr>
          <p:cNvSpPr txBox="1"/>
          <p:nvPr/>
        </p:nvSpPr>
        <p:spPr>
          <a:xfrm>
            <a:off x="8338456" y="5080744"/>
            <a:ext cx="193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Land MAE in °C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Εικόνα 14" descr="Εικόνα που περιέχει ασπρόμαυρο, χάρτη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C6B9F55-04EA-254A-B2DC-0CA9525671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82" y="4431429"/>
            <a:ext cx="3147233" cy="17291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535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5629-0208-7919-5020-3C58FA502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D6774EBA-EC0F-65D4-BA27-F47691B7C9CE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Integration strategies training history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2E9135A5-25C7-9662-F5A7-184E45510DE3}"/>
              </a:ext>
            </a:extLst>
          </p:cNvPr>
          <p:cNvSpPr/>
          <p:nvPr/>
        </p:nvSpPr>
        <p:spPr>
          <a:xfrm flipV="1">
            <a:off x="213606" y="700801"/>
            <a:ext cx="922347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2C1566BB-44D4-CBDA-1078-3928AD8775E4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C7F14D-375C-205C-DA80-0E6E233DF05E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8060633F-AB22-2751-249E-857F4C3D35D0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91D2B13F-5C74-604D-2CD6-C4379E14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19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4B77E12D-A400-3B30-0DDD-E13C67CC2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0170" y="1621003"/>
            <a:ext cx="9297206" cy="3615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3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1B0E-9ED3-AE85-97D7-6797030B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C0DAC167-2144-1B2F-7322-A60E5AD957DE}"/>
              </a:ext>
            </a:extLst>
          </p:cNvPr>
          <p:cNvSpPr txBox="1"/>
          <p:nvPr/>
        </p:nvSpPr>
        <p:spPr>
          <a:xfrm>
            <a:off x="759481" y="1443424"/>
            <a:ext cx="10591675" cy="397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Background</a:t>
            </a: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   </a:t>
            </a:r>
            <a:r>
              <a:rPr lang="en-US" sz="2300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Weather forecast |Problem statement | Previous work</a:t>
            </a: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Methodology    </a:t>
            </a:r>
            <a:r>
              <a:rPr lang="en-US" sz="23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Integration strategies | Elevation–derived features</a:t>
            </a:r>
            <a:endParaRPr lang="en-US" sz="2100" dirty="0">
              <a:solidFill>
                <a:srgbClr val="1C4686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Experimental Setup</a:t>
            </a:r>
            <a:r>
              <a:rPr lang="en-US" sz="2300" b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   </a:t>
            </a:r>
            <a:r>
              <a:rPr lang="en-US" sz="23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Dataset &amp; pre-processing | Training &amp; validation</a:t>
            </a: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Results</a:t>
            </a:r>
            <a:r>
              <a:rPr lang="en-US" sz="2300" b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   </a:t>
            </a:r>
            <a:r>
              <a:rPr lang="en-US" sz="23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Integration strategies | Elevation-derived features | Summary</a:t>
            </a: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Conclusions</a:t>
            </a:r>
            <a:endParaRPr lang="en-US" sz="23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  <a:sym typeface="Wingdings" panose="05000000000000000000" pitchFamily="2" charset="2"/>
            </a:endParaRP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Future work</a:t>
            </a: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References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D8616C7-B7D9-3F4F-DDE1-8287C3FAC831}"/>
              </a:ext>
            </a:extLst>
          </p:cNvPr>
          <p:cNvSpPr txBox="1"/>
          <p:nvPr/>
        </p:nvSpPr>
        <p:spPr>
          <a:xfrm>
            <a:off x="447883" y="243943"/>
            <a:ext cx="3352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Contents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A24795D8-B40B-B08E-1497-DF5E8EE9613B}"/>
              </a:ext>
            </a:extLst>
          </p:cNvPr>
          <p:cNvSpPr/>
          <p:nvPr/>
        </p:nvSpPr>
        <p:spPr>
          <a:xfrm>
            <a:off x="556036" y="747638"/>
            <a:ext cx="1872531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2">
            <a:extLst>
              <a:ext uri="{FF2B5EF4-FFF2-40B4-BE49-F238E27FC236}">
                <a16:creationId xmlns:a16="http://schemas.microsoft.com/office/drawing/2014/main" id="{3F5AA38F-A318-0FBA-69BD-CE2627B5A989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09C3AE-42DD-7E72-D14A-53EC4027400E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Ευθεία γραμμή σύνδεσης 11">
              <a:extLst>
                <a:ext uri="{FF2B5EF4-FFF2-40B4-BE49-F238E27FC236}">
                  <a16:creationId xmlns:a16="http://schemas.microsoft.com/office/drawing/2014/main" id="{668C88BF-69DE-3921-7DE7-A55BCD3AE893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Θέση αριθμού διαφάνειας 7">
            <a:extLst>
              <a:ext uri="{FF2B5EF4-FFF2-40B4-BE49-F238E27FC236}">
                <a16:creationId xmlns:a16="http://schemas.microsoft.com/office/drawing/2014/main" id="{88AC7B7A-1BB3-9713-E478-E816D700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41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8"/>
    </mc:Choice>
    <mc:Fallback xmlns="">
      <p:transition spd="slow" advTm="141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E3ACE-DD4A-D296-EDEC-413C70D90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CF254DFF-417C-F838-6347-4D339125E094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Elevation-derived features training history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7E4A6724-6CFF-C63E-5D66-EBEFF6915672}"/>
              </a:ext>
            </a:extLst>
          </p:cNvPr>
          <p:cNvSpPr/>
          <p:nvPr/>
        </p:nvSpPr>
        <p:spPr>
          <a:xfrm flipV="1">
            <a:off x="213605" y="700800"/>
            <a:ext cx="10102703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D1A9C5E1-9A00-E5FC-C4EE-51D42563FD97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17C1A3-2D57-26D7-A467-B8234020DC47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193400CF-B9CD-83F3-47AE-6685F4B35C03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67787BD-5886-BECC-F2AF-3A1B7156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20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 descr="Εικόνα που περιέχει κείμενο, στιγμιότυπο οθόνης, διάγραμμα, γραμμή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273837E-D052-CC99-FD74-AA6E86CBD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6" y="1611472"/>
            <a:ext cx="9373412" cy="3635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20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C23A-8C17-F2EB-5702-0BB6F1BE0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E4BB56BC-FE63-AB77-3474-6A2B6FCF6B65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Integration strategies MAE comparison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643B3C65-8250-7A5F-ABEC-FAB66C8DAF39}"/>
              </a:ext>
            </a:extLst>
          </p:cNvPr>
          <p:cNvSpPr/>
          <p:nvPr/>
        </p:nvSpPr>
        <p:spPr>
          <a:xfrm flipV="1">
            <a:off x="213605" y="700802"/>
            <a:ext cx="9668949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D2BE188E-224C-A5F1-AA99-E7B430BEB8C3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1331D7-0C10-2DAC-247F-A91CD26AEB5F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193D941D-1D26-4972-545D-C8246B5A8C7B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9E17A0E-460C-4C3C-2462-5A889F0B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21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 descr="Εικόνα που περιέχει κείμενο, στιγμιότυπο οθόνης, κίτριν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3AFB611-6698-18B9-B61C-D892F6356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97" y="891320"/>
            <a:ext cx="9297206" cy="50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750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2CF1-CA6E-13DB-6B66-7D62EE08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BF5B5F04-8B8D-51EF-1248-00FCC605718B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Elevation-derived features MAE comparison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357C5354-F462-A116-43BF-63400F9DE101}"/>
              </a:ext>
            </a:extLst>
          </p:cNvPr>
          <p:cNvSpPr/>
          <p:nvPr/>
        </p:nvSpPr>
        <p:spPr>
          <a:xfrm flipV="1">
            <a:off x="213605" y="700801"/>
            <a:ext cx="1057162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F10A660C-734D-E35E-E0AE-D80650D8CE11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42BD64-B2A5-BBAA-6803-5E199BE39B65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B3075651-ADBF-6991-5C00-4C13F0240D1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631C8497-99CF-44F4-F6E2-89B350BF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22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 descr="Εικόνα που περιέχει κείμενο, στιγμιότυπο οθόνης, κίτριν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A976659-DBE5-790B-6B0D-485A66791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3" y="929423"/>
            <a:ext cx="9160034" cy="4999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81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3CA53-1E95-CF30-68FA-75E05E131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7DF6DD99-B8EA-5814-C565-FEE0D3D115A6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Elevation-derived features metrics table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9B41D1C8-171E-E1F8-783E-1EC7AD73F978}"/>
              </a:ext>
            </a:extLst>
          </p:cNvPr>
          <p:cNvSpPr/>
          <p:nvPr/>
        </p:nvSpPr>
        <p:spPr>
          <a:xfrm flipV="1">
            <a:off x="213605" y="700801"/>
            <a:ext cx="9864000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750B3BB9-DD4E-C212-01EA-136FDB48E40A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708569-AA54-481D-7733-143C4D3E94F4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666D0CF6-AA3E-9E09-B76B-2D0E7D5CABD2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A62E3F0B-4CB8-0955-E755-1A2D7D0F9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23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47F0189-9064-B5D2-D0A0-F24B5069D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302" y="949855"/>
            <a:ext cx="9160034" cy="4958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02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7EEAE-09F0-BEF6-5DD7-B9A2A415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9CBE4B4D-EDFC-6494-6C1E-4289B0449C14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“Central Europe” (1)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77C53FAF-AAB9-AC46-0B2A-EE666901BF1C}"/>
              </a:ext>
            </a:extLst>
          </p:cNvPr>
          <p:cNvSpPr/>
          <p:nvPr/>
        </p:nvSpPr>
        <p:spPr>
          <a:xfrm flipV="1">
            <a:off x="213605" y="700801"/>
            <a:ext cx="7956000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7516195F-99B4-3F6E-7D92-0D7BC68B45CD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F1F32-2FDB-FE40-D735-6E9692C7CAFD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D805C5D0-DA0F-4739-91B1-907089765903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C51F0D84-7BAA-1FD4-A5B4-DBCAA730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24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851224B-1C2E-29C1-828F-54B6FA4F7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502" y="1585821"/>
            <a:ext cx="9995633" cy="165233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C6DE981D-7BFD-5AE7-E9E3-8581DA7FC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361" y="3765522"/>
            <a:ext cx="10023275" cy="1670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6BAAC4-2649-F076-0B42-8F03963E0209}"/>
              </a:ext>
            </a:extLst>
          </p:cNvPr>
          <p:cNvSpPr txBox="1"/>
          <p:nvPr/>
        </p:nvSpPr>
        <p:spPr>
          <a:xfrm>
            <a:off x="1534622" y="1099794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D4A39-4A89-8C50-31C1-101CA5BDCDFC}"/>
              </a:ext>
            </a:extLst>
          </p:cNvPr>
          <p:cNvSpPr txBox="1"/>
          <p:nvPr/>
        </p:nvSpPr>
        <p:spPr>
          <a:xfrm>
            <a:off x="4882398" y="1099794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1115D-CD63-6ED0-40C5-59D05ABB1B4F}"/>
              </a:ext>
            </a:extLst>
          </p:cNvPr>
          <p:cNvSpPr txBox="1"/>
          <p:nvPr/>
        </p:nvSpPr>
        <p:spPr>
          <a:xfrm>
            <a:off x="7968104" y="1116854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4DDF4-4EF1-0320-89E9-FF995B8D00F1}"/>
              </a:ext>
            </a:extLst>
          </p:cNvPr>
          <p:cNvSpPr txBox="1"/>
          <p:nvPr/>
        </p:nvSpPr>
        <p:spPr>
          <a:xfrm>
            <a:off x="508574" y="1486186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04/04/2015 00:00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AF3FA-10AD-7974-E65B-6F45741757D9}"/>
              </a:ext>
            </a:extLst>
          </p:cNvPr>
          <p:cNvSpPr txBox="1"/>
          <p:nvPr/>
        </p:nvSpPr>
        <p:spPr>
          <a:xfrm>
            <a:off x="508574" y="3694419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21/09/2006 06:00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3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1596C-3832-C813-8603-D4C2855B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E042238B-6464-B05E-8411-ADB0E926BD5B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“Central Europe” (2)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011C44B3-3613-B043-5DCC-F5525E5D074F}"/>
              </a:ext>
            </a:extLst>
          </p:cNvPr>
          <p:cNvSpPr/>
          <p:nvPr/>
        </p:nvSpPr>
        <p:spPr>
          <a:xfrm flipV="1">
            <a:off x="213605" y="700801"/>
            <a:ext cx="7920000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5A430439-D4FA-9EB1-2D18-6E694028D4B4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DB1484-4FF3-71F4-1866-70C200631695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70A1471F-1CD8-F2DC-D1A8-7D23FC42AB1E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F3F62A56-B264-BD17-F1EE-0CB094D8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25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6E68082-8F03-082E-C09D-193470F83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27" y="1585821"/>
            <a:ext cx="10091142" cy="1670400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EE6F27A6-F44F-DA35-01EF-E628B26A1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27" y="3787081"/>
            <a:ext cx="10104891" cy="167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098C6C-40DF-2738-94B1-F50CA1D08317}"/>
              </a:ext>
            </a:extLst>
          </p:cNvPr>
          <p:cNvSpPr txBox="1"/>
          <p:nvPr/>
        </p:nvSpPr>
        <p:spPr>
          <a:xfrm>
            <a:off x="1534622" y="1099794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665D8-E14D-726C-F6E1-65D09F484597}"/>
              </a:ext>
            </a:extLst>
          </p:cNvPr>
          <p:cNvSpPr txBox="1"/>
          <p:nvPr/>
        </p:nvSpPr>
        <p:spPr>
          <a:xfrm>
            <a:off x="4882398" y="1099794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C70C9-FC53-14A6-2298-D01259769D43}"/>
              </a:ext>
            </a:extLst>
          </p:cNvPr>
          <p:cNvSpPr txBox="1"/>
          <p:nvPr/>
        </p:nvSpPr>
        <p:spPr>
          <a:xfrm>
            <a:off x="7968104" y="1116854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EC1F2-95BC-628C-2841-88918E7CF784}"/>
              </a:ext>
            </a:extLst>
          </p:cNvPr>
          <p:cNvSpPr txBox="1"/>
          <p:nvPr/>
        </p:nvSpPr>
        <p:spPr>
          <a:xfrm>
            <a:off x="508574" y="151464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29/05/2010 12:00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5ECB0-F599-5DD1-7C35-5217C50651EB}"/>
              </a:ext>
            </a:extLst>
          </p:cNvPr>
          <p:cNvSpPr txBox="1"/>
          <p:nvPr/>
        </p:nvSpPr>
        <p:spPr>
          <a:xfrm>
            <a:off x="508573" y="371590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06/09/2013 18:00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439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60BC-890B-E505-90A5-1D7DC575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A5A5CD8F-42FB-8385-3BC6-7480BA9EC17F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“Greece” (1)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C9A1F9E7-2236-292C-0311-E0C4E283FE91}"/>
              </a:ext>
            </a:extLst>
          </p:cNvPr>
          <p:cNvSpPr/>
          <p:nvPr/>
        </p:nvSpPr>
        <p:spPr>
          <a:xfrm flipV="1">
            <a:off x="213605" y="700801"/>
            <a:ext cx="6696000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878C4E7B-EC22-AD97-DEDE-8DC3E2005A54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95C5A6-FB89-4B18-78A0-9478A13EFCE2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A8B299F7-B738-BC56-C63A-A9F626DCF0EB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ABC0558D-7385-995E-E289-EBEBFB1E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26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 descr="Εικόνα που περιέχει πολυχρωμία, κίτρινο, τέχ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039276D-3318-1173-465B-090F51973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36" y="1410782"/>
            <a:ext cx="8382726" cy="2301439"/>
          </a:xfrm>
          <a:prstGeom prst="rect">
            <a:avLst/>
          </a:prstGeom>
        </p:spPr>
      </p:pic>
      <p:pic>
        <p:nvPicPr>
          <p:cNvPr id="15" name="Εικόνα 14" descr="Εικόνα που περιέχει πολυχρωμία, κίτρινο, τέχ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6807BDE-9B54-A342-DD13-1713BFF0E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18" y="3828916"/>
            <a:ext cx="8352244" cy="2286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C7920-0B52-BF95-1DEB-73F4FC401C79}"/>
              </a:ext>
            </a:extLst>
          </p:cNvPr>
          <p:cNvSpPr txBox="1"/>
          <p:nvPr/>
        </p:nvSpPr>
        <p:spPr>
          <a:xfrm>
            <a:off x="2278200" y="103935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F9831-2B26-7FB6-5146-2523C795D913}"/>
              </a:ext>
            </a:extLst>
          </p:cNvPr>
          <p:cNvSpPr txBox="1"/>
          <p:nvPr/>
        </p:nvSpPr>
        <p:spPr>
          <a:xfrm>
            <a:off x="4959498" y="1040448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7B3E3-815E-B0BE-5968-EAE579CE24CE}"/>
              </a:ext>
            </a:extLst>
          </p:cNvPr>
          <p:cNvSpPr txBox="1"/>
          <p:nvPr/>
        </p:nvSpPr>
        <p:spPr>
          <a:xfrm>
            <a:off x="7407425" y="1039353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4D83E-609C-8849-7A4F-2614F8DAA584}"/>
              </a:ext>
            </a:extLst>
          </p:cNvPr>
          <p:cNvSpPr txBox="1"/>
          <p:nvPr/>
        </p:nvSpPr>
        <p:spPr>
          <a:xfrm>
            <a:off x="990894" y="165512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04/04/2015 00:00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498FA-0D87-5780-144D-219DEBF6B41D}"/>
              </a:ext>
            </a:extLst>
          </p:cNvPr>
          <p:cNvSpPr txBox="1"/>
          <p:nvPr/>
        </p:nvSpPr>
        <p:spPr>
          <a:xfrm>
            <a:off x="990894" y="4065639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21/09/2006 06:00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34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9BB8B-9D60-5792-7EA4-867A1C55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6B931C59-35EB-9077-6957-11058BBC1647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“Greece” (2)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75FF1E6A-DBEB-5FF0-FB44-830201419789}"/>
              </a:ext>
            </a:extLst>
          </p:cNvPr>
          <p:cNvSpPr/>
          <p:nvPr/>
        </p:nvSpPr>
        <p:spPr>
          <a:xfrm flipV="1">
            <a:off x="213605" y="700801"/>
            <a:ext cx="6696000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88BCA381-7BDD-66E5-7C6A-5C37BAF9A7DB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22C2C4-F068-62DF-69E4-F7D334C589AF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01AA85C8-2B9F-A28B-AE8E-BADA9BE61456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09E21AC1-D7FB-1969-61BF-207355B2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27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5026596-CB0F-9AA5-1944-0507A11E0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636" y="1411456"/>
            <a:ext cx="8382726" cy="2300091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B65FEF7E-C018-D145-245D-8352F2680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18" y="3835499"/>
            <a:ext cx="8352244" cy="2273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FDE1A2-76BE-6CCA-F56A-3B9754358696}"/>
              </a:ext>
            </a:extLst>
          </p:cNvPr>
          <p:cNvSpPr txBox="1"/>
          <p:nvPr/>
        </p:nvSpPr>
        <p:spPr>
          <a:xfrm>
            <a:off x="2278200" y="103935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F267-BAAF-FC51-DD7C-ABDDBD313AB9}"/>
              </a:ext>
            </a:extLst>
          </p:cNvPr>
          <p:cNvSpPr txBox="1"/>
          <p:nvPr/>
        </p:nvSpPr>
        <p:spPr>
          <a:xfrm>
            <a:off x="4959498" y="1040448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F20AD-F97F-B1C6-AC7C-2990D95B69F9}"/>
              </a:ext>
            </a:extLst>
          </p:cNvPr>
          <p:cNvSpPr txBox="1"/>
          <p:nvPr/>
        </p:nvSpPr>
        <p:spPr>
          <a:xfrm>
            <a:off x="7407425" y="1039353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6096C-1998-41F2-47C0-EDB4E73522DA}"/>
              </a:ext>
            </a:extLst>
          </p:cNvPr>
          <p:cNvSpPr txBox="1"/>
          <p:nvPr/>
        </p:nvSpPr>
        <p:spPr>
          <a:xfrm>
            <a:off x="1222007" y="165512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29/05/2010 12:00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28BE1-81BB-D9D0-93B6-9959F6A42441}"/>
              </a:ext>
            </a:extLst>
          </p:cNvPr>
          <p:cNvSpPr txBox="1"/>
          <p:nvPr/>
        </p:nvSpPr>
        <p:spPr>
          <a:xfrm>
            <a:off x="1222006" y="4065638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06/09/2013 18:00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133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3BCC8-673E-1FB4-E9D7-B9D76D78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8EF8FA8B-A22A-B818-C992-5F2B8DA42181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“Italy” (1)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903943FF-A1EA-1121-3A86-0A15F91DCBF5}"/>
              </a:ext>
            </a:extLst>
          </p:cNvPr>
          <p:cNvSpPr/>
          <p:nvPr/>
        </p:nvSpPr>
        <p:spPr>
          <a:xfrm flipV="1">
            <a:off x="213605" y="700801"/>
            <a:ext cx="6048000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04D4AB44-0F2D-5C63-2237-8B2EEC25F940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154E0F-163C-6919-5BD3-ECCDF4114169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F94DC01D-23A8-D475-3B89-32EE77167A9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6A45F6F5-AC7F-9954-83F5-0A71F85F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28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6FA4D619-622F-AB9A-6594-598F54718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7131" y="1410782"/>
            <a:ext cx="7357735" cy="230143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95B908D7-3918-D8A2-4541-3BA5F91CD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354" y="3828916"/>
            <a:ext cx="7359772" cy="2286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4E703-1CEC-719D-933C-1ACA74BACBC2}"/>
              </a:ext>
            </a:extLst>
          </p:cNvPr>
          <p:cNvSpPr txBox="1"/>
          <p:nvPr/>
        </p:nvSpPr>
        <p:spPr>
          <a:xfrm>
            <a:off x="2605830" y="103935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60680-BC94-1BC1-A9BC-12707EC42073}"/>
              </a:ext>
            </a:extLst>
          </p:cNvPr>
          <p:cNvSpPr txBox="1"/>
          <p:nvPr/>
        </p:nvSpPr>
        <p:spPr>
          <a:xfrm>
            <a:off x="5000177" y="1039353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63F15-DB0E-FB54-710E-A9EED17EE4A8}"/>
              </a:ext>
            </a:extLst>
          </p:cNvPr>
          <p:cNvSpPr txBox="1"/>
          <p:nvPr/>
        </p:nvSpPr>
        <p:spPr>
          <a:xfrm>
            <a:off x="7191819" y="1039353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62C23-7822-3DAD-5819-BA61C7EA007F}"/>
              </a:ext>
            </a:extLst>
          </p:cNvPr>
          <p:cNvSpPr txBox="1"/>
          <p:nvPr/>
        </p:nvSpPr>
        <p:spPr>
          <a:xfrm>
            <a:off x="1819369" y="165512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04/04/2015 00:00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C3E1D-D8C1-04FE-224F-AE06AB4DB557}"/>
              </a:ext>
            </a:extLst>
          </p:cNvPr>
          <p:cNvSpPr txBox="1"/>
          <p:nvPr/>
        </p:nvSpPr>
        <p:spPr>
          <a:xfrm>
            <a:off x="1819368" y="4065639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21/09/2006 06:00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87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9C97-FBC5-7456-5D00-3C69ED2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2C159A57-FB40-B7EC-C720-BD7ADEDCC8ED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“Italy” (2)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CB7740EF-7D60-AEA0-77ED-A8303219EE24}"/>
              </a:ext>
            </a:extLst>
          </p:cNvPr>
          <p:cNvSpPr/>
          <p:nvPr/>
        </p:nvSpPr>
        <p:spPr>
          <a:xfrm flipV="1">
            <a:off x="213605" y="700801"/>
            <a:ext cx="6084000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244E4BFB-BFDB-83BF-B904-6B775F944E83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5BCE11-9632-8E5C-9C38-9E355A6DAFF1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FA5DADC2-6F79-EFC6-1790-B7ED30722F25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95159228-1212-5C18-1267-72DFD024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29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AE42E2B-AD51-47C9-06E8-EC3E23F0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7204" y="1411456"/>
            <a:ext cx="7397589" cy="2300091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BD684175-D9F0-A8F2-C6B4-B3CFEF026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978" y="3828242"/>
            <a:ext cx="7312039" cy="2273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300D7-C9E4-1656-0D67-6C81C566FAFC}"/>
              </a:ext>
            </a:extLst>
          </p:cNvPr>
          <p:cNvSpPr txBox="1"/>
          <p:nvPr/>
        </p:nvSpPr>
        <p:spPr>
          <a:xfrm>
            <a:off x="2605830" y="103935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11CB8-AC13-A1F8-DA23-6964A5E3AE87}"/>
              </a:ext>
            </a:extLst>
          </p:cNvPr>
          <p:cNvSpPr txBox="1"/>
          <p:nvPr/>
        </p:nvSpPr>
        <p:spPr>
          <a:xfrm>
            <a:off x="5000177" y="1039353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083D0-F913-52EF-B89D-12BC6DE5ADF0}"/>
              </a:ext>
            </a:extLst>
          </p:cNvPr>
          <p:cNvSpPr txBox="1"/>
          <p:nvPr/>
        </p:nvSpPr>
        <p:spPr>
          <a:xfrm>
            <a:off x="7191819" y="1039353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C79A1-111C-A32E-8E41-0B4608F4D93D}"/>
              </a:ext>
            </a:extLst>
          </p:cNvPr>
          <p:cNvSpPr txBox="1"/>
          <p:nvPr/>
        </p:nvSpPr>
        <p:spPr>
          <a:xfrm>
            <a:off x="1819369" y="165512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29/05/2010 12:00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E5200-1DEC-A613-7514-1E03380124CF}"/>
              </a:ext>
            </a:extLst>
          </p:cNvPr>
          <p:cNvSpPr txBox="1"/>
          <p:nvPr/>
        </p:nvSpPr>
        <p:spPr>
          <a:xfrm>
            <a:off x="1819369" y="4058381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06/09/2013 18:00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15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B795-A467-9D48-169F-3F3A3ED2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DB730CCD-D3C0-FB88-D6D7-D233B7D75909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Background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Weather Forecast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D04FA036-D9E3-7521-2318-DA55AAF4A7AF}"/>
              </a:ext>
            </a:extLst>
          </p:cNvPr>
          <p:cNvSpPr/>
          <p:nvPr/>
        </p:nvSpPr>
        <p:spPr>
          <a:xfrm flipV="1">
            <a:off x="213606" y="700802"/>
            <a:ext cx="6010214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7B84B-FF33-5263-D658-AC497FA0E575}"/>
              </a:ext>
            </a:extLst>
          </p:cNvPr>
          <p:cNvSpPr txBox="1"/>
          <p:nvPr/>
        </p:nvSpPr>
        <p:spPr>
          <a:xfrm>
            <a:off x="355044" y="1081336"/>
            <a:ext cx="5868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Numerical Weather Prediction (NWP) Models</a:t>
            </a:r>
          </a:p>
          <a:p>
            <a:endParaRPr lang="en-US" sz="900" b="1" dirty="0">
              <a:solidFill>
                <a:srgbClr val="005EB8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Deterministic modeling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Solve differential equations to simulate atmospheric processes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Rely on real-time observations and supercomputers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700" dirty="0">
              <a:latin typeface="Century Gothic" panose="020B0502020202020204" pitchFamily="34" charset="0"/>
            </a:endParaRPr>
          </a:p>
        </p:txBody>
      </p:sp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17CADAA2-B32E-C0B9-9990-DE5BE48F0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564" y="2690061"/>
            <a:ext cx="4771736" cy="316843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28729F97-5E7C-A4D0-9E35-E949362F16AD}"/>
              </a:ext>
            </a:extLst>
          </p:cNvPr>
          <p:cNvSpPr txBox="1"/>
          <p:nvPr/>
        </p:nvSpPr>
        <p:spPr>
          <a:xfrm>
            <a:off x="2824796" y="5922473"/>
            <a:ext cx="120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1 [1]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39229C-381E-E790-BC50-F18968A22CA9}"/>
              </a:ext>
            </a:extLst>
          </p:cNvPr>
          <p:cNvSpPr txBox="1"/>
          <p:nvPr/>
        </p:nvSpPr>
        <p:spPr>
          <a:xfrm>
            <a:off x="8498735" y="5934190"/>
            <a:ext cx="120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2 [2]</a:t>
            </a:r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2066CBFB-3F85-148D-7C5C-8AA68BB0A955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B25C4C-8BBA-D840-7E00-A8A78EE3F715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0E07271C-E71D-DB1F-5289-341CFA3507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Εικόνα 2" descr="Εικόνα που περιέχει κείμενο, στιγμιότυπο οθόνης, διάγραμμα, ορθογώνιο παραλληλόγραμμ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6B9A0C9-6E87-480F-3B21-364173267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79" y="2894777"/>
            <a:ext cx="5268386" cy="2854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9633F4-C62D-BFF3-A013-CFAE2EC87FB6}"/>
              </a:ext>
            </a:extLst>
          </p:cNvPr>
          <p:cNvSpPr txBox="1"/>
          <p:nvPr/>
        </p:nvSpPr>
        <p:spPr>
          <a:xfrm>
            <a:off x="6773343" y="1081336"/>
            <a:ext cx="506361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Weather forecast trade-offs</a:t>
            </a:r>
          </a:p>
          <a:p>
            <a:endParaRPr lang="en-US" sz="9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Time Range vs. Accuracy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Global vs. Regional Focus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Spatial Resolution vs. Forecast Range</a:t>
            </a:r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E1C150DD-1528-8C2D-FA37-58700996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3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681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EAD1-B673-2557-A08D-BE24ECA1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FA35C18F-1ABD-B7D4-611E-920CB5B6DFF2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Slope and Aspect Equations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6E3C6F23-BC8C-7624-B734-F27306FF6329}"/>
              </a:ext>
            </a:extLst>
          </p:cNvPr>
          <p:cNvSpPr/>
          <p:nvPr/>
        </p:nvSpPr>
        <p:spPr>
          <a:xfrm>
            <a:off x="213605" y="746519"/>
            <a:ext cx="770449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89718C30-CDEE-A5DF-2FFE-FC1A75D311D8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CFDCAB-1E32-E77C-ED4E-6E9214C90C17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AD3E8621-E8B8-F437-9E54-9C2E794B6571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7A68357-F622-9410-96B2-24AC73AB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30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Εικόνα 9" descr="Εικόνα που περιέχει γραμματοσειρά, κείμενο, γραφικός χαρακτήρας, λευκό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27E2A61-A46E-F976-77CC-A666CE4DF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14" y="3429000"/>
            <a:ext cx="2644610" cy="1603647"/>
          </a:xfrm>
          <a:prstGeom prst="rect">
            <a:avLst/>
          </a:prstGeom>
        </p:spPr>
      </p:pic>
      <p:pic>
        <p:nvPicPr>
          <p:cNvPr id="14" name="Εικόνα 13" descr="Εικόνα που περιέχει γραμματοσειρά, κείμενο, λευκό, γραφικός χαρακτήρα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F6FEF94-EE77-D8C9-DB54-CD6175E06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7" y="1848996"/>
            <a:ext cx="3552993" cy="902971"/>
          </a:xfrm>
          <a:prstGeom prst="rect">
            <a:avLst/>
          </a:prstGeom>
        </p:spPr>
      </p:pic>
      <p:pic>
        <p:nvPicPr>
          <p:cNvPr id="17" name="Εικόνα 16" descr="Εικόνα που περιέχει γραμματοσειρά, κείμενο, λευκό, γραμμή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1B5E708-F740-CE86-2642-2F000EAF2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0" y="1708124"/>
            <a:ext cx="4460624" cy="1184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0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1DE9-1DEB-296E-9880-0A64089A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867ACBC7-DDB9-3E63-091D-CB26425E8846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Background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282FF811-BB06-447B-8B0B-33DC7CEFE891}"/>
              </a:ext>
            </a:extLst>
          </p:cNvPr>
          <p:cNvSpPr/>
          <p:nvPr/>
        </p:nvSpPr>
        <p:spPr>
          <a:xfrm flipV="1">
            <a:off x="213606" y="700803"/>
            <a:ext cx="626585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Εικόνα 8" descr="Εικόνα που περιέχει σφαίρα, πλανήτης, υφήλιος, Γ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85AFC19-DCDA-9113-F87A-EEF0FC7F4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05" y="1308060"/>
            <a:ext cx="4146763" cy="4032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021016-26BA-BED7-5821-A313B5C01FDF}"/>
              </a:ext>
            </a:extLst>
          </p:cNvPr>
          <p:cNvSpPr txBox="1"/>
          <p:nvPr/>
        </p:nvSpPr>
        <p:spPr>
          <a:xfrm>
            <a:off x="508574" y="1120877"/>
            <a:ext cx="642316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When Forecast Models Use Low Spatial Resolution?</a:t>
            </a:r>
          </a:p>
          <a:p>
            <a:endParaRPr lang="en-US" sz="1700" b="1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Global Weather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Cover the </a:t>
            </a:r>
            <a:r>
              <a:rPr lang="en-US" sz="1700" b="1" dirty="0">
                <a:latin typeface="Century Gothic" panose="020B0502020202020204" pitchFamily="34" charset="0"/>
              </a:rPr>
              <a:t>entire Earth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Typical resolution: </a:t>
            </a:r>
            <a:r>
              <a:rPr lang="en-US" sz="1700" b="1" dirty="0">
                <a:latin typeface="Century Gothic" panose="020B0502020202020204" pitchFamily="34" charset="0"/>
              </a:rPr>
              <a:t>10–50 km grid spacing</a:t>
            </a:r>
            <a:endParaRPr lang="en-US" sz="1700" dirty="0">
              <a:latin typeface="Century Gothic" panose="020B0502020202020204" pitchFamily="34" charset="0"/>
            </a:endParaRPr>
          </a:p>
          <a:p>
            <a:pPr lvl="1"/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Climate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Forecast </a:t>
            </a:r>
            <a:r>
              <a:rPr lang="en-US" sz="1700" b="1" dirty="0">
                <a:latin typeface="Century Gothic" panose="020B0502020202020204" pitchFamily="34" charset="0"/>
              </a:rPr>
              <a:t>decades to centuries ahead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Typical resolution: </a:t>
            </a:r>
            <a:r>
              <a:rPr lang="en-US" sz="1700" b="1" dirty="0">
                <a:latin typeface="Century Gothic" panose="020B0502020202020204" pitchFamily="34" charset="0"/>
              </a:rPr>
              <a:t>50–200 km grid spacing</a:t>
            </a:r>
          </a:p>
          <a:p>
            <a:endParaRPr lang="el-GR" sz="1700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D7F991-9D0D-8F50-0983-E450670EDA71}"/>
              </a:ext>
            </a:extLst>
          </p:cNvPr>
          <p:cNvSpPr txBox="1"/>
          <p:nvPr/>
        </p:nvSpPr>
        <p:spPr>
          <a:xfrm>
            <a:off x="508574" y="3687097"/>
            <a:ext cx="603700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Why High Spatial Resolution is important?</a:t>
            </a: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Could guide more confident decision-making in sectors like:</a:t>
            </a:r>
          </a:p>
          <a:p>
            <a:endParaRPr lang="en-US" sz="9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Agriculture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Energy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Transportation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Environment and Disaster Management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 err="1">
                <a:latin typeface="Century Gothic" panose="020B0502020202020204" pitchFamily="34" charset="0"/>
              </a:rPr>
              <a:t>Etc</a:t>
            </a: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700" dirty="0">
              <a:latin typeface="Century Gothic" panose="020B0502020202020204" pitchFamily="34" charset="0"/>
            </a:endParaRP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endParaRPr lang="el-GR" sz="1700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7FDF4-632C-DBBB-2861-B380FAB0B1FC}"/>
              </a:ext>
            </a:extLst>
          </p:cNvPr>
          <p:cNvSpPr txBox="1"/>
          <p:nvPr/>
        </p:nvSpPr>
        <p:spPr>
          <a:xfrm>
            <a:off x="8609491" y="5673520"/>
            <a:ext cx="10323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Fig. 3 [3]</a:t>
            </a:r>
            <a:endParaRPr lang="el-GR" sz="15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5A08F7B-714A-C652-4FE5-7DD7029863E6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6B3687-4EDF-F126-700E-74BCB32CC0E5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" name="Ευθεία γραμμή σύνδεσης 4">
              <a:extLst>
                <a:ext uri="{FF2B5EF4-FFF2-40B4-BE49-F238E27FC236}">
                  <a16:creationId xmlns:a16="http://schemas.microsoft.com/office/drawing/2014/main" id="{E5CBC31B-436F-67FF-BEE4-8CD1D3F2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Θέση αριθμού διαφάνειας 7">
            <a:extLst>
              <a:ext uri="{FF2B5EF4-FFF2-40B4-BE49-F238E27FC236}">
                <a16:creationId xmlns:a16="http://schemas.microsoft.com/office/drawing/2014/main" id="{D56EF55B-DD5D-2B24-4B39-C08A6264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4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68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756B1-D444-84BA-414D-497B9B5A9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209AC4C8-E48C-F48C-FDEF-BDF6D612C933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Background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Previous work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54D42A4E-9CC7-6253-CDE4-A46A84D58B69}"/>
              </a:ext>
            </a:extLst>
          </p:cNvPr>
          <p:cNvSpPr/>
          <p:nvPr/>
        </p:nvSpPr>
        <p:spPr>
          <a:xfrm flipV="1">
            <a:off x="355044" y="700803"/>
            <a:ext cx="5162529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EBD2D7BE-3F52-278E-8214-03B2EB059D9B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B96725-F34C-1D99-E972-4A374B8340B2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C2FB4B59-A355-7C6C-CCE3-AEA67C721FC5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2BD2206B-42EA-365B-7140-3971FED7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5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5DB08F-03C6-AFDD-8DF2-EF9688F623D0}"/>
              </a:ext>
            </a:extLst>
          </p:cNvPr>
          <p:cNvSpPr txBox="1"/>
          <p:nvPr/>
        </p:nvSpPr>
        <p:spPr>
          <a:xfrm>
            <a:off x="622998" y="1366576"/>
            <a:ext cx="1078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Publication: 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A deep learning approach for spatial error correction of numerical seasonal weather prediction simulation data [4]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Seasonal predictions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CAE with Evidence transfer </a:t>
            </a:r>
            <a:endParaRPr lang="el-GR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3BF5D-7C23-0A65-5D19-E86150BBC814}"/>
              </a:ext>
            </a:extLst>
          </p:cNvPr>
          <p:cNvSpPr txBox="1"/>
          <p:nvPr/>
        </p:nvSpPr>
        <p:spPr>
          <a:xfrm>
            <a:off x="622999" y="2919418"/>
            <a:ext cx="10788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MSc Thesis:  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Use of Deep Learning methods and land cover/use data to improve the spatial resolution of Numerical Weather Prediction (NWP) simulations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Comparison of CNN-based models</a:t>
            </a:r>
            <a:endParaRPr lang="el-GR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Gradual downscaling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Integration of elevation</a:t>
            </a:r>
            <a:endParaRPr lang="el-GR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A0968-8355-F924-E42C-C8E0410851D6}"/>
              </a:ext>
            </a:extLst>
          </p:cNvPr>
          <p:cNvSpPr txBox="1"/>
          <p:nvPr/>
        </p:nvSpPr>
        <p:spPr>
          <a:xfrm>
            <a:off x="624293" y="4747758"/>
            <a:ext cx="1078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EU Project Nevermore: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Development of models and tools for simulating and assessing the impacts and risks of climate change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66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215DC-438D-EEE2-669A-30CAE56CE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BF898398-A606-F409-650C-BFBF8E7DA823}"/>
              </a:ext>
            </a:extLst>
          </p:cNvPr>
          <p:cNvSpPr txBox="1"/>
          <p:nvPr/>
        </p:nvSpPr>
        <p:spPr>
          <a:xfrm>
            <a:off x="213606" y="223302"/>
            <a:ext cx="778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Methodology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Integration s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trategies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53AAB064-ED79-E1CB-4B67-4B3B8539BAD5}"/>
              </a:ext>
            </a:extLst>
          </p:cNvPr>
          <p:cNvSpPr/>
          <p:nvPr/>
        </p:nvSpPr>
        <p:spPr>
          <a:xfrm flipV="1">
            <a:off x="213606" y="698993"/>
            <a:ext cx="6779476" cy="47528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67979C7E-47B9-5BA2-9AF6-96E02EE2D7F0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BC2651-A532-41D4-AF69-724DE93FFC2A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867B35E6-55E2-0E72-E297-458B7B0DBAE6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6183FEE2-0E06-0717-2BC5-1B9D3296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6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 descr="Εικόνα που περιέχει διάγραμμα, πολυχρωμία, γραμμή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EA73933-5189-98BD-31AA-94E65C19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08" y="2335460"/>
            <a:ext cx="8859384" cy="2786077"/>
          </a:xfrm>
          <a:prstGeom prst="rect">
            <a:avLst/>
          </a:prstGeom>
        </p:spPr>
      </p:pic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6D2AB358-E442-6897-17C9-E3A07F4B1641}"/>
              </a:ext>
            </a:extLst>
          </p:cNvPr>
          <p:cNvSpPr/>
          <p:nvPr/>
        </p:nvSpPr>
        <p:spPr>
          <a:xfrm>
            <a:off x="1666308" y="2398730"/>
            <a:ext cx="1360947" cy="2659538"/>
          </a:xfrm>
          <a:prstGeom prst="roundRect">
            <a:avLst/>
          </a:prstGeom>
          <a:noFill/>
          <a:ln w="38100">
            <a:solidFill>
              <a:srgbClr val="1C468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BA5422B0-A88D-345D-D5F4-3E4461FCE5EB}"/>
              </a:ext>
            </a:extLst>
          </p:cNvPr>
          <p:cNvSpPr/>
          <p:nvPr/>
        </p:nvSpPr>
        <p:spPr>
          <a:xfrm>
            <a:off x="7659329" y="2398730"/>
            <a:ext cx="1360947" cy="2659538"/>
          </a:xfrm>
          <a:prstGeom prst="roundRect">
            <a:avLst/>
          </a:prstGeom>
          <a:noFill/>
          <a:ln w="38100">
            <a:solidFill>
              <a:srgbClr val="1C468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ACD4A-CE15-2097-0B8F-15A20AF13722}"/>
              </a:ext>
            </a:extLst>
          </p:cNvPr>
          <p:cNvSpPr txBox="1"/>
          <p:nvPr/>
        </p:nvSpPr>
        <p:spPr>
          <a:xfrm>
            <a:off x="1606773" y="1786385"/>
            <a:ext cx="14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Early Fusion</a:t>
            </a:r>
            <a:endParaRPr lang="el-GR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41AB2-97E8-6522-430A-9D040F61B002}"/>
              </a:ext>
            </a:extLst>
          </p:cNvPr>
          <p:cNvSpPr txBox="1"/>
          <p:nvPr/>
        </p:nvSpPr>
        <p:spPr>
          <a:xfrm>
            <a:off x="7616859" y="1786385"/>
            <a:ext cx="144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Late Fusion</a:t>
            </a:r>
            <a:endParaRPr lang="el-GR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E2BB0-40C1-814B-7037-C7D17B88435D}"/>
              </a:ext>
            </a:extLst>
          </p:cNvPr>
          <p:cNvSpPr txBox="1"/>
          <p:nvPr/>
        </p:nvSpPr>
        <p:spPr>
          <a:xfrm>
            <a:off x="5579804" y="5416979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Fig. 4 </a:t>
            </a:r>
          </a:p>
          <a:p>
            <a:endParaRPr lang="el-GR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B8816-3AD4-0EFB-1BFF-1F03987A23EC}"/>
              </a:ext>
            </a:extLst>
          </p:cNvPr>
          <p:cNvSpPr txBox="1"/>
          <p:nvPr/>
        </p:nvSpPr>
        <p:spPr>
          <a:xfrm>
            <a:off x="3007319" y="994435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1C4686"/>
                </a:solidFill>
                <a:effectLst/>
                <a:uLnTx/>
                <a:uFillTx/>
                <a:latin typeface="Century Gothic" panose="020B0502020202020204" pitchFamily="34" charset="0"/>
              </a:rPr>
              <a:t>Enhanced Deep Super-Resolution Network (EDSR)</a:t>
            </a:r>
            <a:endParaRPr kumimoji="0" lang="el-GR" sz="2300" b="0" i="0" u="none" strike="noStrike" kern="1200" cap="none" spc="0" normalizeH="0" baseline="0" noProof="0" dirty="0">
              <a:ln>
                <a:noFill/>
              </a:ln>
              <a:solidFill>
                <a:srgbClr val="1C4686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6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4FE27-F1FF-92C8-F135-F0D8F1DE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09C88E6B-4B00-CEEA-348B-B23855EDA2EB}"/>
              </a:ext>
            </a:extLst>
          </p:cNvPr>
          <p:cNvSpPr txBox="1"/>
          <p:nvPr/>
        </p:nvSpPr>
        <p:spPr>
          <a:xfrm>
            <a:off x="213606" y="223302"/>
            <a:ext cx="7799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Methodology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levation-derived features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4D12E6A5-C4CC-D104-6D8A-A64770E728C1}"/>
              </a:ext>
            </a:extLst>
          </p:cNvPr>
          <p:cNvSpPr/>
          <p:nvPr/>
        </p:nvSpPr>
        <p:spPr>
          <a:xfrm flipV="1">
            <a:off x="294968" y="700802"/>
            <a:ext cx="771832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BF01BF8B-5514-F0FC-2050-114851EB98DC}"/>
              </a:ext>
            </a:extLst>
          </p:cNvPr>
          <p:cNvGrpSpPr/>
          <p:nvPr/>
        </p:nvGrpSpPr>
        <p:grpSpPr>
          <a:xfrm>
            <a:off x="508574" y="6329688"/>
            <a:ext cx="11093491" cy="402154"/>
            <a:chOff x="508574" y="6322986"/>
            <a:chExt cx="11093491" cy="40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3B75C-81D4-69FA-3C2E-C6AAC8EE6F33}"/>
                </a:ext>
              </a:extLst>
            </p:cNvPr>
            <p:cNvSpPr txBox="1"/>
            <p:nvPr/>
          </p:nvSpPr>
          <p:spPr>
            <a:xfrm>
              <a:off x="1534622" y="643275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8D1BB948-9DDC-4AA8-78DF-D157DA28F2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D4FC8285-58F0-B0B8-D803-2A41A051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7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Εικόνα 5" descr="Εικόνα που περιέχει κείμενο, γραμμή, γραμματοσειρά, διάγραμ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EB48C433-7410-6368-A6AC-ADF085124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446" y="1827669"/>
            <a:ext cx="1779104" cy="1749287"/>
          </a:xfrm>
          <a:prstGeom prst="rect">
            <a:avLst/>
          </a:prstGeom>
        </p:spPr>
      </p:pic>
      <p:pic>
        <p:nvPicPr>
          <p:cNvPr id="10" name="Εικόνα 9" descr="Εικόνα που περιέχει διάγραμμα, γραμμή, γράφη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EEE67E9-25EB-9F9A-9AEE-439E46C0F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37" y="1881805"/>
            <a:ext cx="2146852" cy="1769165"/>
          </a:xfrm>
          <a:prstGeom prst="rect">
            <a:avLst/>
          </a:prstGeom>
        </p:spPr>
      </p:pic>
      <p:pic>
        <p:nvPicPr>
          <p:cNvPr id="3" name="Εικόνα 2" descr="Εικόνα που περιέχει μαύρο, σκοτάδι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F8C1EF8-9859-5735-4515-908CEE483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1" y="2066351"/>
            <a:ext cx="2488068" cy="1284317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9A202F82-2777-0ADB-3C60-D69DD18E7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968" y="4048149"/>
            <a:ext cx="11374501" cy="1790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52E521-35AC-0693-6FF2-9CE25376AA11}"/>
              </a:ext>
            </a:extLst>
          </p:cNvPr>
          <p:cNvSpPr txBox="1"/>
          <p:nvPr/>
        </p:nvSpPr>
        <p:spPr>
          <a:xfrm>
            <a:off x="5579804" y="5984247"/>
            <a:ext cx="10323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8</a:t>
            </a:r>
            <a:endParaRPr lang="el-GR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E3129-8418-3ABF-5887-1BB6E94DD7F7}"/>
              </a:ext>
            </a:extLst>
          </p:cNvPr>
          <p:cNvSpPr txBox="1"/>
          <p:nvPr/>
        </p:nvSpPr>
        <p:spPr>
          <a:xfrm>
            <a:off x="1613729" y="3595025"/>
            <a:ext cx="10323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5 [5]</a:t>
            </a:r>
            <a:endParaRPr lang="el-GR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A502C-AB2B-AB4B-ABE1-2E9DA78BD0EA}"/>
              </a:ext>
            </a:extLst>
          </p:cNvPr>
          <p:cNvSpPr txBox="1"/>
          <p:nvPr/>
        </p:nvSpPr>
        <p:spPr>
          <a:xfrm>
            <a:off x="5476242" y="3650970"/>
            <a:ext cx="10323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6 [6]</a:t>
            </a:r>
            <a:endParaRPr lang="el-GR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CBDEF-F5A0-61C4-480E-0782A53DF56A}"/>
              </a:ext>
            </a:extLst>
          </p:cNvPr>
          <p:cNvSpPr txBox="1"/>
          <p:nvPr/>
        </p:nvSpPr>
        <p:spPr>
          <a:xfrm>
            <a:off x="9375268" y="3616257"/>
            <a:ext cx="10323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7 [6]</a:t>
            </a:r>
            <a:endParaRPr lang="el-GR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F7274-B998-DDD2-5EE2-A2298D7D18A3}"/>
              </a:ext>
            </a:extLst>
          </p:cNvPr>
          <p:cNvSpPr txBox="1"/>
          <p:nvPr/>
        </p:nvSpPr>
        <p:spPr>
          <a:xfrm>
            <a:off x="1331080" y="1224021"/>
            <a:ext cx="159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Elevation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CBF07-D6CB-2F64-2B4A-64E5EA812290}"/>
              </a:ext>
            </a:extLst>
          </p:cNvPr>
          <p:cNvSpPr txBox="1"/>
          <p:nvPr/>
        </p:nvSpPr>
        <p:spPr>
          <a:xfrm>
            <a:off x="5086139" y="1224021"/>
            <a:ext cx="159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Slope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269BB8-07CF-B905-1E3C-51A4C7F4A218}"/>
              </a:ext>
            </a:extLst>
          </p:cNvPr>
          <p:cNvSpPr txBox="1"/>
          <p:nvPr/>
        </p:nvSpPr>
        <p:spPr>
          <a:xfrm>
            <a:off x="8979312" y="1224021"/>
            <a:ext cx="159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Aspect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3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6D07C-E3DC-7C55-F7E4-9BF5992C2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E0567E5B-A184-0C6F-2F1F-75531CA4D513}"/>
              </a:ext>
            </a:extLst>
          </p:cNvPr>
          <p:cNvSpPr txBox="1"/>
          <p:nvPr/>
        </p:nvSpPr>
        <p:spPr>
          <a:xfrm>
            <a:off x="213605" y="223302"/>
            <a:ext cx="9205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Experimental Setup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Dataset &amp; pre-processing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2BBA0AC8-90C2-8454-FE3B-CCF21388FC4C}"/>
              </a:ext>
            </a:extLst>
          </p:cNvPr>
          <p:cNvSpPr/>
          <p:nvPr/>
        </p:nvSpPr>
        <p:spPr>
          <a:xfrm flipV="1">
            <a:off x="213605" y="700802"/>
            <a:ext cx="8664924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E7B05ED7-50D7-0E47-B2B3-197B59CCDB86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5658FF-4AF8-9F16-ACBC-49EB7A834F89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9C09C7F4-D6CD-DC2B-0638-CF03F899920F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F5577AE6-27BC-2ABC-5B3F-E78C2118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8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E50BDF6-6579-01E1-BF31-E0BBC70A2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50" y="1562903"/>
            <a:ext cx="4920777" cy="2660272"/>
          </a:xfrm>
          <a:prstGeom prst="rect">
            <a:avLst/>
          </a:prstGeom>
        </p:spPr>
      </p:pic>
      <p:pic>
        <p:nvPicPr>
          <p:cNvPr id="5" name="Εικόνα 4" descr="Εικόνα που περιέχει κείμενο, χάρτης, πλανήτης, σφαίρ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34EA77D-B032-CD01-6663-6E6EA2B5C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3" t="11553" r="12974"/>
          <a:stretch>
            <a:fillRect/>
          </a:stretch>
        </p:blipFill>
        <p:spPr>
          <a:xfrm>
            <a:off x="5323518" y="1602070"/>
            <a:ext cx="2331436" cy="2676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F2B28-F9F9-942F-C8B8-AF34E58EC7A3}"/>
              </a:ext>
            </a:extLst>
          </p:cNvPr>
          <p:cNvSpPr txBox="1"/>
          <p:nvPr/>
        </p:nvSpPr>
        <p:spPr>
          <a:xfrm>
            <a:off x="2908024" y="912479"/>
            <a:ext cx="381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ERA5 reanalysis Dataset [7]</a:t>
            </a:r>
            <a:endParaRPr lang="el-GR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C2E63-A767-6011-5652-30CDE93C4D5C}"/>
              </a:ext>
            </a:extLst>
          </p:cNvPr>
          <p:cNvSpPr txBox="1"/>
          <p:nvPr/>
        </p:nvSpPr>
        <p:spPr>
          <a:xfrm>
            <a:off x="481750" y="4504267"/>
            <a:ext cx="691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b="1" dirty="0">
                <a:latin typeface="Century Gothic" panose="020B0502020202020204" pitchFamily="34" charset="0"/>
              </a:rPr>
              <a:t>Variable:</a:t>
            </a:r>
            <a:r>
              <a:rPr lang="fr-FR" sz="1700" dirty="0">
                <a:latin typeface="Century Gothic" panose="020B0502020202020204" pitchFamily="34" charset="0"/>
              </a:rPr>
              <a:t> 2-meter air temperature (T2m)</a:t>
            </a: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Century Gothic" panose="020B0502020202020204" pitchFamily="34" charset="0"/>
              </a:rPr>
              <a:t>Period:</a:t>
            </a:r>
            <a:r>
              <a:rPr lang="en-US" sz="1700" dirty="0">
                <a:latin typeface="Century Gothic" panose="020B0502020202020204" pitchFamily="34" charset="0"/>
              </a:rPr>
              <a:t> 2000 –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Century Gothic" panose="020B0502020202020204" pitchFamily="34" charset="0"/>
              </a:rPr>
              <a:t>Temporal resolution:</a:t>
            </a:r>
            <a:r>
              <a:rPr lang="en-US" sz="1700" dirty="0">
                <a:latin typeface="Century Gothic" panose="020B0502020202020204" pitchFamily="34" charset="0"/>
              </a:rPr>
              <a:t> 6-hourly (00:00, 06:00, 12:00, 18:00 UTC)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Century Gothic" panose="020B0502020202020204" pitchFamily="34" charset="0"/>
              </a:rPr>
              <a:t>Spatial domain:</a:t>
            </a:r>
            <a:r>
              <a:rPr lang="en-US" sz="1700" dirty="0">
                <a:latin typeface="Century Gothic" panose="020B0502020202020204" pitchFamily="34" charset="0"/>
              </a:rPr>
              <a:t> Latitude </a:t>
            </a:r>
            <a:r>
              <a:rPr lang="en-US" sz="1700" b="1" dirty="0">
                <a:latin typeface="Century Gothic" panose="020B0502020202020204" pitchFamily="34" charset="0"/>
              </a:rPr>
              <a:t>80° N to 0°</a:t>
            </a:r>
            <a:r>
              <a:rPr lang="en-US" sz="1700" dirty="0">
                <a:latin typeface="Century Gothic" panose="020B0502020202020204" pitchFamily="34" charset="0"/>
              </a:rPr>
              <a:t>, Longitude </a:t>
            </a:r>
            <a:r>
              <a:rPr lang="en-US" sz="1700" b="1" dirty="0">
                <a:latin typeface="Century Gothic" panose="020B0502020202020204" pitchFamily="34" charset="0"/>
              </a:rPr>
              <a:t>60° W to 85° E</a:t>
            </a:r>
            <a:endParaRPr lang="el-GR" sz="17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EBC8A-4F0C-B72F-38C3-C6DC08A8571E}"/>
              </a:ext>
            </a:extLst>
          </p:cNvPr>
          <p:cNvSpPr txBox="1"/>
          <p:nvPr/>
        </p:nvSpPr>
        <p:spPr>
          <a:xfrm>
            <a:off x="7962775" y="1295979"/>
            <a:ext cx="388374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981711"/>
                </a:solidFill>
                <a:latin typeface="Century Gothic" panose="020B0502020202020204" pitchFamily="34" charset="0"/>
              </a:rPr>
              <a:t>Pre-Processing Steps</a:t>
            </a:r>
          </a:p>
          <a:p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Upscaling:</a:t>
            </a:r>
            <a:r>
              <a:rPr lang="en-US" sz="1700" dirty="0">
                <a:latin typeface="Century Gothic" panose="020B0502020202020204" pitchFamily="34" charset="0"/>
              </a:rPr>
              <a:t> Bicubic interpolation to match target resolution (from 0.25</a:t>
            </a:r>
            <a:r>
              <a:rPr lang="en-US" sz="1700" b="1" dirty="0">
                <a:latin typeface="Century Gothic" panose="020B0502020202020204" pitchFamily="34" charset="0"/>
              </a:rPr>
              <a:t> °</a:t>
            </a:r>
            <a:r>
              <a:rPr lang="en-US" sz="1700" dirty="0">
                <a:latin typeface="Century Gothic" panose="020B0502020202020204" pitchFamily="34" charset="0"/>
              </a:rPr>
              <a:t> x 0.25</a:t>
            </a:r>
            <a:r>
              <a:rPr lang="en-US" sz="1700" b="1" dirty="0">
                <a:latin typeface="Century Gothic" panose="020B0502020202020204" pitchFamily="34" charset="0"/>
              </a:rPr>
              <a:t> °</a:t>
            </a:r>
            <a:r>
              <a:rPr lang="en-US" sz="1700" dirty="0">
                <a:latin typeface="Century Gothic" panose="020B0502020202020204" pitchFamily="34" charset="0"/>
              </a:rPr>
              <a:t> to 0.5</a:t>
            </a:r>
            <a:r>
              <a:rPr lang="en-US" sz="1700" b="1" dirty="0">
                <a:latin typeface="Century Gothic" panose="020B0502020202020204" pitchFamily="34" charset="0"/>
              </a:rPr>
              <a:t> °</a:t>
            </a:r>
            <a:r>
              <a:rPr lang="en-US" sz="1700" dirty="0">
                <a:latin typeface="Century Gothic" panose="020B0502020202020204" pitchFamily="34" charset="0"/>
              </a:rPr>
              <a:t> x 0.5</a:t>
            </a:r>
            <a:r>
              <a:rPr lang="en-US" sz="1700" b="1" dirty="0">
                <a:latin typeface="Century Gothic" panose="020B0502020202020204" pitchFamily="34" charset="0"/>
              </a:rPr>
              <a:t> °</a:t>
            </a:r>
            <a:r>
              <a:rPr lang="en-US" sz="1700" dirty="0">
                <a:latin typeface="Century Gothic" panose="020B0502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Normalization:</a:t>
            </a:r>
            <a:r>
              <a:rPr lang="en-US" sz="1700" dirty="0">
                <a:latin typeface="Century Gothic" panose="020B0502020202020204" pitchFamily="34" charset="0"/>
              </a:rPr>
              <a:t> Z-score standardization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Shuffling:</a:t>
            </a:r>
            <a:r>
              <a:rPr lang="en-US" sz="1700" dirty="0">
                <a:latin typeface="Century Gothic" panose="020B0502020202020204" pitchFamily="34" charset="0"/>
              </a:rPr>
              <a:t> Randomize data order to remove temporal bias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Splitting:</a:t>
            </a:r>
            <a:r>
              <a:rPr lang="en-US" sz="1700" dirty="0">
                <a:latin typeface="Century Gothic" panose="020B0502020202020204" pitchFamily="34" charset="0"/>
              </a:rPr>
              <a:t> 70% training, 15% validation, 15% testing</a:t>
            </a:r>
            <a:endParaRPr lang="el-GR" sz="1700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D7B14-7175-B7C8-6108-C8FCE858F85F}"/>
              </a:ext>
            </a:extLst>
          </p:cNvPr>
          <p:cNvSpPr txBox="1"/>
          <p:nvPr/>
        </p:nvSpPr>
        <p:spPr>
          <a:xfrm>
            <a:off x="7654954" y="4827715"/>
            <a:ext cx="42128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i="1" dirty="0">
                <a:solidFill>
                  <a:srgbClr val="1C4686"/>
                </a:solidFill>
                <a:latin typeface="Century Gothic" panose="020B0502020202020204" pitchFamily="34" charset="0"/>
              </a:rPr>
              <a:t>A model-agnostic input approach with no model or temporal bias</a:t>
            </a:r>
            <a:endParaRPr lang="el-GR" sz="1700" b="1" i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BDFBF-D80B-303F-9D50-6CD70A08A21A}"/>
              </a:ext>
            </a:extLst>
          </p:cNvPr>
          <p:cNvSpPr txBox="1"/>
          <p:nvPr/>
        </p:nvSpPr>
        <p:spPr>
          <a:xfrm>
            <a:off x="481750" y="5809392"/>
            <a:ext cx="85488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981711"/>
                </a:solidFill>
                <a:latin typeface="Century Gothic" panose="020B0502020202020204" pitchFamily="34" charset="0"/>
              </a:rPr>
              <a:t>&amp; elevation data from the U.S. Geological Survey 3D Elevation Program DEM [8]</a:t>
            </a:r>
            <a:endParaRPr lang="el-GR" sz="1700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3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10C6D-0EC4-B6B2-D8C6-3B6CCFD0F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595FDB96-8BBB-3E51-6B75-628D6A63F3E9}"/>
              </a:ext>
            </a:extLst>
          </p:cNvPr>
          <p:cNvSpPr txBox="1"/>
          <p:nvPr/>
        </p:nvSpPr>
        <p:spPr>
          <a:xfrm>
            <a:off x="213605" y="223302"/>
            <a:ext cx="7986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Experimental Setup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T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raining &amp; validation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3293AE93-E262-E457-17AC-3ABD8A137633}"/>
              </a:ext>
            </a:extLst>
          </p:cNvPr>
          <p:cNvSpPr/>
          <p:nvPr/>
        </p:nvSpPr>
        <p:spPr>
          <a:xfrm flipV="1">
            <a:off x="213605" y="700802"/>
            <a:ext cx="7730860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3A1399B3-FB76-7540-4BA1-7B6B88B22258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550747-CFE6-F487-B371-40F45BBA5B86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B659E511-BBFD-BBD2-A131-0F04D4B958F6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049922E-5D76-41EC-053D-A43D2364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9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452AC-FAED-6E7C-2F44-A0112F9DD857}"/>
              </a:ext>
            </a:extLst>
          </p:cNvPr>
          <p:cNvSpPr txBox="1"/>
          <p:nvPr/>
        </p:nvSpPr>
        <p:spPr>
          <a:xfrm>
            <a:off x="589935" y="1147280"/>
            <a:ext cx="108228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Century Gothic" panose="020B0502020202020204" pitchFamily="34" charset="0"/>
              </a:rPr>
              <a:t>Validation Metrics</a:t>
            </a:r>
            <a:r>
              <a:rPr lang="en-US" sz="1700" dirty="0">
                <a:latin typeface="Century Gothic" panose="020B0502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Mean Squared Error (MSE)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Mean Absolute Error (MAE)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Peak Signal-to-Noise Ratio (PSNR)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Structural Similarity Index Measure (SSIM)</a:t>
            </a:r>
          </a:p>
          <a:p>
            <a:pPr lvl="1"/>
            <a:endParaRPr lang="en-US" sz="1700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latin typeface="Century Gothic" panose="020B0502020202020204" pitchFamily="34" charset="0"/>
              </a:rPr>
              <a:t>Loss function</a:t>
            </a:r>
            <a:r>
              <a:rPr lang="en-US" sz="1700" dirty="0">
                <a:latin typeface="Century Gothic" panose="020B0502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MAE (L1 loss) → less sensitive to outliers, reflects average deviation in original units</a:t>
            </a:r>
          </a:p>
          <a:p>
            <a:pPr lvl="1"/>
            <a:endParaRPr lang="en-US" sz="1700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latin typeface="Century Gothic" panose="020B0502020202020204" pitchFamily="34" charset="0"/>
              </a:rPr>
              <a:t>Optimizer &amp; Learning Rate: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Adam optimizer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ReduceLROnPlateau schedule (70 epochs)</a:t>
            </a:r>
          </a:p>
          <a:p>
            <a:pPr lvl="1"/>
            <a:endParaRPr lang="en-US" sz="1700" b="1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latin typeface="Century Gothic" panose="020B0502020202020204" pitchFamily="34" charset="0"/>
              </a:rPr>
              <a:t>Training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Batch Size: 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Training: 250 epochs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Early Stopping: 100 epochs</a:t>
            </a:r>
            <a:endParaRPr lang="el-GR" sz="1700" b="1" dirty="0">
              <a:latin typeface="Century Gothic" panose="020B0502020202020204" pitchFamily="34" charset="0"/>
            </a:endParaRPr>
          </a:p>
          <a:p>
            <a:endParaRPr lang="el-GR" sz="1700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22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7069</TotalTime>
  <Words>1831</Words>
  <Application>Microsoft Office PowerPoint</Application>
  <PresentationFormat>Ευρεία οθόνη</PresentationFormat>
  <Paragraphs>296</Paragraphs>
  <Slides>30</Slides>
  <Notes>29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Century Gothic</vt:lpstr>
      <vt:lpstr>Wingdings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Vasiliki Anagnostopoulou</dc:creator>
  <cp:lastModifiedBy>Αντιγόνη Μοίρα</cp:lastModifiedBy>
  <cp:revision>445</cp:revision>
  <dcterms:created xsi:type="dcterms:W3CDTF">2025-08-09T08:49:42Z</dcterms:created>
  <dcterms:modified xsi:type="dcterms:W3CDTF">2025-10-23T15:17:20Z</dcterms:modified>
</cp:coreProperties>
</file>